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9" r:id="rId4"/>
    <p:sldId id="260" r:id="rId5"/>
    <p:sldId id="262" r:id="rId6"/>
    <p:sldId id="263" r:id="rId7"/>
    <p:sldId id="264" r:id="rId8"/>
    <p:sldId id="265" r:id="rId9"/>
    <p:sldId id="266" r:id="rId10"/>
    <p:sldId id="267" r:id="rId11"/>
    <p:sldId id="268" r:id="rId12"/>
    <p:sldId id="258" r:id="rId13"/>
    <p:sldId id="269" r:id="rId14"/>
    <p:sldId id="271" r:id="rId15"/>
    <p:sldId id="272" r:id="rId16"/>
    <p:sldId id="273" r:id="rId17"/>
    <p:sldId id="274" r:id="rId18"/>
    <p:sldId id="270" r:id="rId19"/>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5A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0" autoAdjust="0"/>
    <p:restoredTop sz="94660"/>
  </p:normalViewPr>
  <p:slideViewPr>
    <p:cSldViewPr>
      <p:cViewPr varScale="1">
        <p:scale>
          <a:sx n="74" d="100"/>
          <a:sy n="74" d="100"/>
        </p:scale>
        <p:origin x="-105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A5736FC-7571-47F2-B89C-2FA07D465B33}" type="datetimeFigureOut">
              <a:rPr lang="it-IT"/>
              <a:pPr>
                <a:defRPr/>
              </a:pPr>
              <a:t>08/06/2014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419B9B3-7F84-4DD0-B1E4-757652A9F41D}"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B207E68E-CE28-4792-A1C5-C1CCFA654838}" type="datetimeFigureOut">
              <a:rPr lang="it-IT"/>
              <a:pPr>
                <a:defRPr/>
              </a:pPr>
              <a:t>08/06/2014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D191661-EEBA-4A4F-8C3F-EFDA1B19925B}"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66B45144-07D2-497D-90D3-854E2F1763E2}" type="datetimeFigureOut">
              <a:rPr lang="it-IT"/>
              <a:pPr>
                <a:defRPr/>
              </a:pPr>
              <a:t>08/06/2014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DB10617-7C58-4315-96DE-C6B12DB74615}"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BD6C67E1-A7EA-4480-B528-83CF3B17A554}" type="datetimeFigureOut">
              <a:rPr lang="it-IT"/>
              <a:pPr>
                <a:defRPr/>
              </a:pPr>
              <a:t>08/06/2014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57E07AF-850D-4EEC-81CA-3DD686147A23}"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AEDC50C-B25E-46B3-B30D-2AA234631A2F}" type="datetimeFigureOut">
              <a:rPr lang="it-IT"/>
              <a:pPr>
                <a:defRPr/>
              </a:pPr>
              <a:t>08/06/2014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30063F9-FF2E-4B2D-B0E6-21753DA03916}"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10131D28-6B44-4DF4-91BF-D860EC4D9C56}" type="datetimeFigureOut">
              <a:rPr lang="it-IT"/>
              <a:pPr>
                <a:defRPr/>
              </a:pPr>
              <a:t>08/06/2014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3A82EE2-B8C8-4C9B-923B-684A0E47738C}"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A89E522B-0047-423A-AF88-DA3F836E9D5D}" type="datetimeFigureOut">
              <a:rPr lang="it-IT"/>
              <a:pPr>
                <a:defRPr/>
              </a:pPr>
              <a:t>08/06/2014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5A41AB1-1F81-4E2B-BA2F-2F8A47402E4A}"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097E268F-1A63-41F9-A464-E5B719D251EB}" type="datetimeFigureOut">
              <a:rPr lang="it-IT"/>
              <a:pPr>
                <a:defRPr/>
              </a:pPr>
              <a:t>08/06/2014</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87BA1FB0-0DBF-4169-B5C1-C97D253F00BC}"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BF09777A-0441-4687-B9B1-11FE164B4DA7}" type="datetimeFigureOut">
              <a:rPr lang="it-IT"/>
              <a:pPr>
                <a:defRPr/>
              </a:pPr>
              <a:t>08/06/2014</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11CBAF20-A36B-4018-813E-172179644280}"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58CCF555-2939-44D2-B3CC-D5C45BE13BE8}" type="datetimeFigureOut">
              <a:rPr lang="it-IT"/>
              <a:pPr>
                <a:defRPr/>
              </a:pPr>
              <a:t>08/06/2014</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92E2A258-2710-4FD4-A30B-3DA27650C9D0}"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BFBB2051-B6E3-4BBB-A364-000DAA23FC88}" type="datetimeFigureOut">
              <a:rPr lang="it-IT"/>
              <a:pPr>
                <a:defRPr/>
              </a:pPr>
              <a:t>08/06/2014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BCD96A5E-3D02-4FBD-BFEA-F97723BFBA69}"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16A17C5-C8F7-462E-A62B-23641CE284DC}" type="datetimeFigureOut">
              <a:rPr lang="it-IT"/>
              <a:pPr>
                <a:defRPr/>
              </a:pPr>
              <a:t>08/06/2014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0B28BB6-3E64-4A01-9DF2-E1DFAF6E1E61}"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9A18C82-D2DC-4986-92FB-09AF0ED4244F}" type="datetimeFigureOut">
              <a:rPr lang="it-IT"/>
              <a:pPr>
                <a:defRPr/>
              </a:pPr>
              <a:t>08/06/2014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3DC328A5-2C17-4C2B-96F6-867BCDF75483}"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www.netafim.it/crop/corn" TargetMode="External"/><Relationship Id="rId5" Type="http://schemas.openxmlformats.org/officeDocument/2006/relationships/hyperlink" Target="http://www.netafim.it/article/irrigazione-a-goccia-del-mais" TargetMode="External"/><Relationship Id="rId4" Type="http://schemas.openxmlformats.org/officeDocument/2006/relationships/hyperlink" Target="http://www.agraria.org/coltivazionierbacee/mais.htm"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3.png"/><Relationship Id="rId7" Type="http://schemas.openxmlformats.org/officeDocument/2006/relationships/slide" Target="slide15.xml"/><Relationship Id="rId12"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slide" Target="slide17.xml"/><Relationship Id="rId5" Type="http://schemas.openxmlformats.org/officeDocument/2006/relationships/slide" Target="slide14.xml"/><Relationship Id="rId10" Type="http://schemas.openxmlformats.org/officeDocument/2006/relationships/image" Target="../media/image6.jpeg"/><Relationship Id="rId4" Type="http://schemas.openxmlformats.org/officeDocument/2006/relationships/slide" Target="slide2.xml"/><Relationship Id="rId9" Type="http://schemas.openxmlformats.org/officeDocument/2006/relationships/slide" Target="slide1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8.xml"/><Relationship Id="rId3" Type="http://schemas.openxmlformats.org/officeDocument/2006/relationships/image" Target="../media/image3.png"/><Relationship Id="rId7" Type="http://schemas.openxmlformats.org/officeDocument/2006/relationships/slide" Target="slide5.xml"/><Relationship Id="rId12" Type="http://schemas.openxmlformats.org/officeDocument/2006/relationships/slide" Target="slide9.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3.xml"/><Relationship Id="rId11" Type="http://schemas.openxmlformats.org/officeDocument/2006/relationships/slide" Target="slide10.xml"/><Relationship Id="rId5" Type="http://schemas.openxmlformats.org/officeDocument/2006/relationships/image" Target="../media/image1.jpeg"/><Relationship Id="rId10" Type="http://schemas.openxmlformats.org/officeDocument/2006/relationships/slide" Target="slide11.xml"/><Relationship Id="rId4" Type="http://schemas.openxmlformats.org/officeDocument/2006/relationships/slide" Target="slide2.xml"/><Relationship Id="rId9" Type="http://schemas.openxmlformats.org/officeDocument/2006/relationships/slide" Target="slide13.xml"/><Relationship Id="rId14" Type="http://schemas.openxmlformats.org/officeDocument/2006/relationships/slide" Target="slide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12715" y="599480"/>
            <a:ext cx="5902423" cy="1470025"/>
          </a:xfrm>
        </p:spPr>
        <p:txBody>
          <a:bodyPr rtlCol="0">
            <a:noAutofit/>
          </a:bodyPr>
          <a:lstStyle/>
          <a:p>
            <a:pPr fontAlgn="auto">
              <a:spcAft>
                <a:spcPts val="0"/>
              </a:spcAft>
              <a:defRPr/>
            </a:pPr>
            <a:r>
              <a:rPr lang="it-IT" sz="8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THE MAIZE</a:t>
            </a:r>
            <a:endParaRPr lang="it-IT" sz="8000" dirty="0">
              <a:latin typeface="Arial" pitchFamily="34" charset="0"/>
              <a:cs typeface="Arial" pitchFamily="34" charset="0"/>
            </a:endParaRPr>
          </a:p>
        </p:txBody>
      </p:sp>
      <p:sp>
        <p:nvSpPr>
          <p:cNvPr id="3" name="Sottotitolo 2"/>
          <p:cNvSpPr>
            <a:spLocks noGrp="1"/>
          </p:cNvSpPr>
          <p:nvPr>
            <p:ph type="subTitle" idx="1"/>
          </p:nvPr>
        </p:nvSpPr>
        <p:spPr>
          <a:xfrm>
            <a:off x="467544" y="2204864"/>
            <a:ext cx="7992888" cy="1752600"/>
          </a:xfrm>
        </p:spPr>
        <p:txBody>
          <a:bodyPr rtlCol="0">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buFont typeface="Arial" pitchFamily="34" charset="0"/>
              <a:buNone/>
              <a:defRPr/>
            </a:pPr>
            <a:r>
              <a:rPr lang="en-GB"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Saving water and energy </a:t>
            </a:r>
            <a:r>
              <a:rPr lang="en-GB"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in maize </a:t>
            </a:r>
            <a:r>
              <a:rPr lang="en-GB"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growing </a:t>
            </a:r>
            <a:endParaRPr lang="it-IT"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
        <p:nvSpPr>
          <p:cNvPr id="14341" name="CasellaDiTesto 4"/>
          <p:cNvSpPr txBox="1">
            <a:spLocks noChangeArrowheads="1"/>
          </p:cNvSpPr>
          <p:nvPr/>
        </p:nvSpPr>
        <p:spPr bwMode="auto">
          <a:xfrm>
            <a:off x="2051050" y="6021388"/>
            <a:ext cx="5040313" cy="517525"/>
          </a:xfrm>
          <a:prstGeom prst="rect">
            <a:avLst/>
          </a:prstGeom>
          <a:noFill/>
          <a:ln w="9525">
            <a:noFill/>
            <a:miter lim="800000"/>
            <a:headEnd/>
            <a:tailEnd/>
          </a:ln>
        </p:spPr>
        <p:txBody>
          <a:bodyPr>
            <a:spAutoFit/>
          </a:bodyPr>
          <a:lstStyle/>
          <a:p>
            <a:pPr algn="ctr"/>
            <a:r>
              <a:rPr lang="it-IT" sz="1400" b="1">
                <a:cs typeface="Arial" charset="0"/>
              </a:rPr>
              <a:t>Maurizio N. classe 4 sezione B IIS Garibaldi Macerata A.S. 2012-13 Project Maize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descr="https://encrypted-tbn2.gstatic.com/images?q=tbn:ANd9GcTIswQdzlM99nMgt9Nw33CgpFJkMbCUp57OjZNRCErz7fUAgtPu"/>
          <p:cNvPicPr>
            <a:picLocks noChangeAspect="1" noChangeArrowheads="1"/>
          </p:cNvPicPr>
          <p:nvPr/>
        </p:nvPicPr>
        <p:blipFill>
          <a:blip r:embed="rId2"/>
          <a:srcRect/>
          <a:stretch>
            <a:fillRect/>
          </a:stretch>
        </p:blipFill>
        <p:spPr bwMode="auto">
          <a:xfrm>
            <a:off x="7161213" y="0"/>
            <a:ext cx="1982787" cy="1484313"/>
          </a:xfrm>
          <a:prstGeom prst="rect">
            <a:avLst/>
          </a:prstGeom>
          <a:blipFill dpi="0" rotWithShape="1">
            <a:blip r:embed="rId3"/>
            <a:srcRect/>
            <a:stretch>
              <a:fillRect/>
            </a:stretch>
          </a:blipFill>
          <a:ln w="9525">
            <a:noFill/>
            <a:miter lim="800000"/>
            <a:headEnd/>
            <a:tailEnd/>
          </a:ln>
        </p:spPr>
      </p:pic>
      <p:sp>
        <p:nvSpPr>
          <p:cNvPr id="23554" name="Titolo 1"/>
          <p:cNvSpPr>
            <a:spLocks noGrp="1"/>
          </p:cNvSpPr>
          <p:nvPr>
            <p:ph type="title"/>
          </p:nvPr>
        </p:nvSpPr>
        <p:spPr>
          <a:xfrm>
            <a:off x="-468313" y="260350"/>
            <a:ext cx="8135938" cy="1143000"/>
          </a:xfrm>
        </p:spPr>
        <p:txBody>
          <a:bodyPr/>
          <a:lstStyle/>
          <a:p>
            <a:r>
              <a:rPr lang="en-US" sz="4200" smtClean="0">
                <a:latin typeface="Arial" charset="0"/>
                <a:cs typeface="Arial" charset="0"/>
              </a:rPr>
              <a:t>Maize for new energy</a:t>
            </a:r>
            <a:endParaRPr lang="it-IT" sz="4200" smtClean="0">
              <a:latin typeface="Arial" charset="0"/>
              <a:cs typeface="Arial" charset="0"/>
            </a:endParaRPr>
          </a:p>
        </p:txBody>
      </p:sp>
      <p:sp>
        <p:nvSpPr>
          <p:cNvPr id="23555" name="Segnaposto contenuto 2"/>
          <p:cNvSpPr>
            <a:spLocks noGrp="1"/>
          </p:cNvSpPr>
          <p:nvPr>
            <p:ph idx="1"/>
          </p:nvPr>
        </p:nvSpPr>
        <p:spPr/>
        <p:txBody>
          <a:bodyPr/>
          <a:lstStyle/>
          <a:p>
            <a:pPr>
              <a:buFont typeface="Arial" charset="0"/>
              <a:buNone/>
            </a:pPr>
            <a:r>
              <a:rPr lang="it-IT" sz="3600" smtClean="0">
                <a:latin typeface="Arial" charset="0"/>
                <a:cs typeface="Arial" charset="0"/>
              </a:rPr>
              <a:t>	</a:t>
            </a:r>
            <a:r>
              <a:rPr lang="en-US" sz="3600" smtClean="0">
                <a:latin typeface="Arial" charset="0"/>
                <a:cs typeface="Arial" charset="0"/>
              </a:rPr>
              <a:t>The maize in recent years has been widely used not to take the beans, but “trinciarlo” for use in power plants and biogas. The maize in these plants is one of the main materials</a:t>
            </a:r>
            <a:r>
              <a:rPr lang="it-IT" sz="3600" smtClean="0">
                <a:latin typeface="Arial" charset="0"/>
                <a:cs typeface="Arial" charset="0"/>
              </a:rPr>
              <a:t>.</a:t>
            </a:r>
          </a:p>
        </p:txBody>
      </p:sp>
      <p:sp>
        <p:nvSpPr>
          <p:cNvPr id="23556" name="CasellaDiTesto 4"/>
          <p:cNvSpPr txBox="1">
            <a:spLocks noChangeArrowheads="1"/>
          </p:cNvSpPr>
          <p:nvPr/>
        </p:nvSpPr>
        <p:spPr bwMode="auto">
          <a:xfrm>
            <a:off x="1763713" y="6092825"/>
            <a:ext cx="5040312" cy="517525"/>
          </a:xfrm>
          <a:prstGeom prst="rect">
            <a:avLst/>
          </a:prstGeom>
          <a:noFill/>
          <a:ln w="9525">
            <a:noFill/>
            <a:miter lim="800000"/>
            <a:headEnd/>
            <a:tailEnd/>
          </a:ln>
        </p:spPr>
        <p:txBody>
          <a:bodyPr>
            <a:spAutoFit/>
          </a:bodyPr>
          <a:lstStyle/>
          <a:p>
            <a:pPr algn="ctr"/>
            <a:r>
              <a:rPr lang="it-IT" sz="1400">
                <a:cs typeface="Arial" charset="0"/>
              </a:rPr>
              <a:t>Maurizio N. classe 4 sezione B IIS Garibaldi Macerata A.S. 2012-13 Project Maize</a:t>
            </a:r>
          </a:p>
        </p:txBody>
      </p:sp>
      <p:sp>
        <p:nvSpPr>
          <p:cNvPr id="6" name="Pagina iniziale 5">
            <a:hlinkClick r:id="rId4" action="ppaction://hlinksldjump" highlightClick="1"/>
          </p:cNvPr>
          <p:cNvSpPr/>
          <p:nvPr/>
        </p:nvSpPr>
        <p:spPr>
          <a:xfrm>
            <a:off x="7667625" y="6092825"/>
            <a:ext cx="576263" cy="504825"/>
          </a:xfrm>
          <a:prstGeom prst="actionButtonHom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Avanti o successivo 6">
            <a:hlinkClick r:id="" action="ppaction://hlinkshowjump?jump=nextslide" highlightClick="1"/>
          </p:cNvPr>
          <p:cNvSpPr/>
          <p:nvPr/>
        </p:nvSpPr>
        <p:spPr>
          <a:xfrm>
            <a:off x="8243888" y="6092825"/>
            <a:ext cx="576262" cy="504825"/>
          </a:xfrm>
          <a:prstGeom prst="actionButtonForwardNex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Indietro o precedente 7">
            <a:hlinkClick r:id="" action="ppaction://hlinkshowjump?jump=previousslide" highlightClick="1"/>
          </p:cNvPr>
          <p:cNvSpPr/>
          <p:nvPr/>
        </p:nvSpPr>
        <p:spPr>
          <a:xfrm>
            <a:off x="7092950" y="6092825"/>
            <a:ext cx="574675" cy="504825"/>
          </a:xfrm>
          <a:prstGeom prst="actionButtonBackPreviou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descr="https://encrypted-tbn2.gstatic.com/images?q=tbn:ANd9GcTIswQdzlM99nMgt9Nw33CgpFJkMbCUp57OjZNRCErz7fUAgtPu"/>
          <p:cNvPicPr>
            <a:picLocks noChangeAspect="1" noChangeArrowheads="1"/>
          </p:cNvPicPr>
          <p:nvPr/>
        </p:nvPicPr>
        <p:blipFill>
          <a:blip r:embed="rId2"/>
          <a:srcRect/>
          <a:stretch>
            <a:fillRect/>
          </a:stretch>
        </p:blipFill>
        <p:spPr bwMode="auto">
          <a:xfrm>
            <a:off x="7161213" y="0"/>
            <a:ext cx="1982787" cy="1484313"/>
          </a:xfrm>
          <a:prstGeom prst="rect">
            <a:avLst/>
          </a:prstGeom>
          <a:blipFill dpi="0" rotWithShape="1">
            <a:blip r:embed="rId3"/>
            <a:srcRect/>
            <a:stretch>
              <a:fillRect/>
            </a:stretch>
          </a:blipFill>
          <a:ln w="9525">
            <a:noFill/>
            <a:miter lim="800000"/>
            <a:headEnd/>
            <a:tailEnd/>
          </a:ln>
        </p:spPr>
      </p:pic>
      <p:sp>
        <p:nvSpPr>
          <p:cNvPr id="24578" name="Titolo 1"/>
          <p:cNvSpPr>
            <a:spLocks noGrp="1"/>
          </p:cNvSpPr>
          <p:nvPr>
            <p:ph type="title"/>
          </p:nvPr>
        </p:nvSpPr>
        <p:spPr>
          <a:xfrm>
            <a:off x="-468313" y="260350"/>
            <a:ext cx="8135938" cy="1143000"/>
          </a:xfrm>
        </p:spPr>
        <p:txBody>
          <a:bodyPr/>
          <a:lstStyle/>
          <a:p>
            <a:r>
              <a:rPr lang="it-IT" sz="4900" smtClean="0">
                <a:latin typeface="Arial" charset="0"/>
                <a:cs typeface="Arial" charset="0"/>
              </a:rPr>
              <a:t>Driving question</a:t>
            </a:r>
          </a:p>
        </p:txBody>
      </p:sp>
      <p:sp>
        <p:nvSpPr>
          <p:cNvPr id="24579" name="Segnaposto contenuto 2"/>
          <p:cNvSpPr>
            <a:spLocks noGrp="1"/>
          </p:cNvSpPr>
          <p:nvPr>
            <p:ph idx="1"/>
          </p:nvPr>
        </p:nvSpPr>
        <p:spPr/>
        <p:txBody>
          <a:bodyPr/>
          <a:lstStyle/>
          <a:p>
            <a:pPr>
              <a:buFont typeface="Arial" charset="0"/>
              <a:buNone/>
            </a:pPr>
            <a:r>
              <a:rPr lang="it-IT" sz="3600" smtClean="0">
                <a:latin typeface="Arial" charset="0"/>
                <a:cs typeface="Arial" charset="0"/>
              </a:rPr>
              <a:t>	</a:t>
            </a:r>
            <a:r>
              <a:rPr lang="en-GB" sz="3600" smtClean="0">
                <a:latin typeface="Arial" charset="0"/>
                <a:cs typeface="Arial" charset="0"/>
              </a:rPr>
              <a:t>Saving water and energy in maize growing is possible nowadays. </a:t>
            </a:r>
            <a:r>
              <a:rPr lang="it-IT" sz="3600" smtClean="0">
                <a:latin typeface="Arial" charset="0"/>
                <a:cs typeface="Arial" charset="0"/>
              </a:rPr>
              <a:t/>
            </a:r>
            <a:br>
              <a:rPr lang="it-IT" sz="3600" smtClean="0">
                <a:latin typeface="Arial" charset="0"/>
                <a:cs typeface="Arial" charset="0"/>
              </a:rPr>
            </a:br>
            <a:r>
              <a:rPr lang="it-IT" sz="3600" smtClean="0">
                <a:latin typeface="Arial" charset="0"/>
                <a:cs typeface="Arial" charset="0"/>
              </a:rPr>
              <a:t>In order t</a:t>
            </a:r>
            <a:r>
              <a:rPr lang="en-US" sz="3600" smtClean="0">
                <a:latin typeface="Arial" charset="0"/>
                <a:cs typeface="Arial" charset="0"/>
              </a:rPr>
              <a:t>o waste less water we have to use drip irrigation method, so as to increase the production, which will allow these biogas plant to thrive.</a:t>
            </a:r>
            <a:endParaRPr lang="it-IT" sz="3600" smtClean="0">
              <a:latin typeface="Arial" charset="0"/>
              <a:cs typeface="Arial" charset="0"/>
            </a:endParaRPr>
          </a:p>
        </p:txBody>
      </p:sp>
      <p:sp>
        <p:nvSpPr>
          <p:cNvPr id="6" name="Pagina iniziale 5">
            <a:hlinkClick r:id="rId4" action="ppaction://hlinksldjump" highlightClick="1"/>
          </p:cNvPr>
          <p:cNvSpPr/>
          <p:nvPr/>
        </p:nvSpPr>
        <p:spPr>
          <a:xfrm>
            <a:off x="7667625" y="6092825"/>
            <a:ext cx="576263" cy="504825"/>
          </a:xfrm>
          <a:prstGeom prst="actionButtonHom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Avanti o successivo 6">
            <a:hlinkClick r:id="" action="ppaction://hlinkshowjump?jump=nextslide" highlightClick="1"/>
          </p:cNvPr>
          <p:cNvSpPr/>
          <p:nvPr/>
        </p:nvSpPr>
        <p:spPr>
          <a:xfrm>
            <a:off x="8243888" y="6092825"/>
            <a:ext cx="576262" cy="504825"/>
          </a:xfrm>
          <a:prstGeom prst="actionButtonForwardNex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Indietro o precedente 7">
            <a:hlinkClick r:id="" action="ppaction://hlinkshowjump?jump=previousslide" highlightClick="1"/>
          </p:cNvPr>
          <p:cNvSpPr/>
          <p:nvPr/>
        </p:nvSpPr>
        <p:spPr>
          <a:xfrm>
            <a:off x="7092950" y="6092825"/>
            <a:ext cx="574675" cy="504825"/>
          </a:xfrm>
          <a:prstGeom prst="actionButtonBackPreviou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4585" name="CasellaDiTesto 4"/>
          <p:cNvSpPr txBox="1">
            <a:spLocks noChangeArrowheads="1"/>
          </p:cNvSpPr>
          <p:nvPr/>
        </p:nvSpPr>
        <p:spPr bwMode="auto">
          <a:xfrm>
            <a:off x="1763713" y="6092825"/>
            <a:ext cx="5040312" cy="517525"/>
          </a:xfrm>
          <a:prstGeom prst="rect">
            <a:avLst/>
          </a:prstGeom>
          <a:noFill/>
          <a:ln w="9525">
            <a:noFill/>
            <a:miter lim="800000"/>
            <a:headEnd/>
            <a:tailEnd/>
          </a:ln>
        </p:spPr>
        <p:txBody>
          <a:bodyPr>
            <a:spAutoFit/>
          </a:bodyPr>
          <a:lstStyle/>
          <a:p>
            <a:pPr algn="ctr"/>
            <a:r>
              <a:rPr lang="it-IT" sz="1400">
                <a:cs typeface="Arial" charset="0"/>
              </a:rPr>
              <a:t>Maurizio N. classe 4 sezione B IIS Garibaldi Macerata A.S. 2012-13 Project Maize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https://encrypted-tbn2.gstatic.com/images?q=tbn:ANd9GcTIswQdzlM99nMgt9Nw33CgpFJkMbCUp57OjZNRCErz7fUAgtPu"/>
          <p:cNvPicPr>
            <a:picLocks noChangeAspect="1" noChangeArrowheads="1"/>
          </p:cNvPicPr>
          <p:nvPr/>
        </p:nvPicPr>
        <p:blipFill>
          <a:blip r:embed="rId2"/>
          <a:srcRect/>
          <a:stretch>
            <a:fillRect/>
          </a:stretch>
        </p:blipFill>
        <p:spPr bwMode="auto">
          <a:xfrm>
            <a:off x="7161213" y="0"/>
            <a:ext cx="1982787" cy="1484313"/>
          </a:xfrm>
          <a:prstGeom prst="rect">
            <a:avLst/>
          </a:prstGeom>
          <a:blipFill dpi="0" rotWithShape="1">
            <a:blip r:embed="rId3"/>
            <a:srcRect/>
            <a:stretch>
              <a:fillRect/>
            </a:stretch>
          </a:blipFill>
          <a:ln w="9525">
            <a:noFill/>
            <a:miter lim="800000"/>
            <a:headEnd/>
            <a:tailEnd/>
          </a:ln>
        </p:spPr>
      </p:pic>
      <p:sp>
        <p:nvSpPr>
          <p:cNvPr id="25602" name="Titolo 1"/>
          <p:cNvSpPr>
            <a:spLocks noGrp="1"/>
          </p:cNvSpPr>
          <p:nvPr>
            <p:ph type="title"/>
          </p:nvPr>
        </p:nvSpPr>
        <p:spPr/>
        <p:txBody>
          <a:bodyPr/>
          <a:lstStyle/>
          <a:p>
            <a:r>
              <a:rPr lang="it-IT" sz="5400" smtClean="0">
                <a:latin typeface="Arial" charset="0"/>
                <a:cs typeface="Arial" charset="0"/>
              </a:rPr>
              <a:t>Bibliography</a:t>
            </a:r>
          </a:p>
        </p:txBody>
      </p:sp>
      <p:sp>
        <p:nvSpPr>
          <p:cNvPr id="25603" name="Segnaposto contenuto 2"/>
          <p:cNvSpPr>
            <a:spLocks noGrp="1"/>
          </p:cNvSpPr>
          <p:nvPr>
            <p:ph idx="1"/>
          </p:nvPr>
        </p:nvSpPr>
        <p:spPr/>
        <p:txBody>
          <a:bodyPr/>
          <a:lstStyle/>
          <a:p>
            <a:pPr>
              <a:buFont typeface="Arial" charset="0"/>
              <a:buNone/>
            </a:pPr>
            <a:r>
              <a:rPr lang="it-IT" sz="3600" smtClean="0">
                <a:latin typeface="Arial" charset="0"/>
                <a:cs typeface="Arial" charset="0"/>
              </a:rPr>
              <a:t>	</a:t>
            </a:r>
            <a:r>
              <a:rPr lang="it-IT" sz="2400" smtClean="0">
                <a:latin typeface="Arial" charset="0"/>
                <a:cs typeface="Arial" charset="0"/>
                <a:hlinkClick r:id="rId4"/>
              </a:rPr>
              <a:t>http://www.agraria.org/coltivazionierbacee/mais.htm</a:t>
            </a:r>
            <a:r>
              <a:rPr lang="it-IT" sz="2400" smtClean="0">
                <a:latin typeface="Arial" charset="0"/>
                <a:cs typeface="Arial" charset="0"/>
              </a:rPr>
              <a:t/>
            </a:r>
            <a:br>
              <a:rPr lang="it-IT" sz="2400" smtClean="0">
                <a:latin typeface="Arial" charset="0"/>
                <a:cs typeface="Arial" charset="0"/>
              </a:rPr>
            </a:br>
            <a:r>
              <a:rPr lang="it-IT" sz="2400" smtClean="0">
                <a:latin typeface="Arial" charset="0"/>
                <a:cs typeface="Arial" charset="0"/>
                <a:hlinkClick r:id="rId5"/>
              </a:rPr>
              <a:t>http://www.netafim.it/article/irrigazione-a-goccia-del-mais</a:t>
            </a:r>
            <a:r>
              <a:rPr lang="it-IT" sz="2400" smtClean="0">
                <a:latin typeface="Arial" charset="0"/>
                <a:cs typeface="Arial" charset="0"/>
              </a:rPr>
              <a:t/>
            </a:r>
            <a:br>
              <a:rPr lang="it-IT" sz="2400" smtClean="0">
                <a:latin typeface="Arial" charset="0"/>
                <a:cs typeface="Arial" charset="0"/>
              </a:rPr>
            </a:br>
            <a:r>
              <a:rPr lang="it-IT" sz="2400" smtClean="0">
                <a:latin typeface="Arial" charset="0"/>
                <a:cs typeface="Arial" charset="0"/>
                <a:hlinkClick r:id="rId6"/>
              </a:rPr>
              <a:t>http://www.netafim.it/crop/corn</a:t>
            </a:r>
            <a:r>
              <a:rPr lang="it-IT" sz="2400" smtClean="0">
                <a:latin typeface="Arial" charset="0"/>
                <a:cs typeface="Arial" charset="0"/>
              </a:rPr>
              <a:t/>
            </a:r>
            <a:br>
              <a:rPr lang="it-IT" sz="2400" smtClean="0">
                <a:latin typeface="Arial" charset="0"/>
                <a:cs typeface="Arial" charset="0"/>
              </a:rPr>
            </a:br>
            <a:endParaRPr lang="it-IT" sz="2400" smtClean="0">
              <a:latin typeface="Arial" charset="0"/>
              <a:cs typeface="Arial" charset="0"/>
            </a:endParaRPr>
          </a:p>
        </p:txBody>
      </p:sp>
      <p:sp>
        <p:nvSpPr>
          <p:cNvPr id="6" name="Pagina iniziale 5">
            <a:hlinkClick r:id="rId7" action="ppaction://hlinksldjump" highlightClick="1"/>
          </p:cNvPr>
          <p:cNvSpPr/>
          <p:nvPr/>
        </p:nvSpPr>
        <p:spPr>
          <a:xfrm>
            <a:off x="7667625" y="6092825"/>
            <a:ext cx="576263" cy="504825"/>
          </a:xfrm>
          <a:prstGeom prst="actionButtonHom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Avanti o successivo 6">
            <a:hlinkClick r:id="" action="ppaction://hlinkshowjump?jump=nextslide" highlightClick="1"/>
          </p:cNvPr>
          <p:cNvSpPr/>
          <p:nvPr/>
        </p:nvSpPr>
        <p:spPr>
          <a:xfrm>
            <a:off x="8243888" y="6092825"/>
            <a:ext cx="576262" cy="504825"/>
          </a:xfrm>
          <a:prstGeom prst="actionButtonForwardNex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Indietro o precedente 7">
            <a:hlinkClick r:id="" action="ppaction://hlinkshowjump?jump=previousslide" highlightClick="1"/>
          </p:cNvPr>
          <p:cNvSpPr/>
          <p:nvPr/>
        </p:nvSpPr>
        <p:spPr>
          <a:xfrm>
            <a:off x="7092950" y="6092825"/>
            <a:ext cx="574675" cy="504825"/>
          </a:xfrm>
          <a:prstGeom prst="actionButtonBackPreviou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5609" name="CasellaDiTesto 4"/>
          <p:cNvSpPr txBox="1">
            <a:spLocks noChangeArrowheads="1"/>
          </p:cNvSpPr>
          <p:nvPr/>
        </p:nvSpPr>
        <p:spPr bwMode="auto">
          <a:xfrm>
            <a:off x="1763713" y="6092825"/>
            <a:ext cx="5040312" cy="517525"/>
          </a:xfrm>
          <a:prstGeom prst="rect">
            <a:avLst/>
          </a:prstGeom>
          <a:noFill/>
          <a:ln w="9525">
            <a:noFill/>
            <a:miter lim="800000"/>
            <a:headEnd/>
            <a:tailEnd/>
          </a:ln>
        </p:spPr>
        <p:txBody>
          <a:bodyPr>
            <a:spAutoFit/>
          </a:bodyPr>
          <a:lstStyle/>
          <a:p>
            <a:pPr algn="ctr"/>
            <a:r>
              <a:rPr lang="it-IT" sz="1400">
                <a:cs typeface="Arial" charset="0"/>
              </a:rPr>
              <a:t>Maurizio N. classe 4 sezione B IIS Garibaldi Macerata A.S. 2012-13 Project Maize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descr="https://encrypted-tbn2.gstatic.com/images?q=tbn:ANd9GcTIswQdzlM99nMgt9Nw33CgpFJkMbCUp57OjZNRCErz7fUAgtPu"/>
          <p:cNvPicPr>
            <a:picLocks noChangeAspect="1" noChangeArrowheads="1"/>
          </p:cNvPicPr>
          <p:nvPr/>
        </p:nvPicPr>
        <p:blipFill>
          <a:blip r:embed="rId2"/>
          <a:srcRect/>
          <a:stretch>
            <a:fillRect/>
          </a:stretch>
        </p:blipFill>
        <p:spPr bwMode="auto">
          <a:xfrm>
            <a:off x="7161213" y="0"/>
            <a:ext cx="1982787" cy="1484313"/>
          </a:xfrm>
          <a:prstGeom prst="rect">
            <a:avLst/>
          </a:prstGeom>
          <a:blipFill dpi="0" rotWithShape="1">
            <a:blip r:embed="rId3"/>
            <a:srcRect/>
            <a:stretch>
              <a:fillRect/>
            </a:stretch>
          </a:blipFill>
          <a:ln w="9525">
            <a:noFill/>
            <a:miter lim="800000"/>
            <a:headEnd/>
            <a:tailEnd/>
          </a:ln>
        </p:spPr>
      </p:pic>
      <p:sp>
        <p:nvSpPr>
          <p:cNvPr id="26626" name="Titolo 1"/>
          <p:cNvSpPr>
            <a:spLocks noGrp="1"/>
          </p:cNvSpPr>
          <p:nvPr>
            <p:ph type="title"/>
          </p:nvPr>
        </p:nvSpPr>
        <p:spPr>
          <a:xfrm>
            <a:off x="-468313" y="260350"/>
            <a:ext cx="8135938" cy="1143000"/>
          </a:xfrm>
        </p:spPr>
        <p:txBody>
          <a:bodyPr/>
          <a:lstStyle/>
          <a:p>
            <a:r>
              <a:rPr lang="it-IT" sz="4900" smtClean="0">
                <a:latin typeface="Arial" charset="0"/>
                <a:cs typeface="Arial" charset="0"/>
              </a:rPr>
              <a:t>Photo gallery</a:t>
            </a:r>
          </a:p>
        </p:txBody>
      </p:sp>
      <p:sp>
        <p:nvSpPr>
          <p:cNvPr id="6" name="Pagina iniziale 5">
            <a:hlinkClick r:id="rId4" action="ppaction://hlinksldjump" highlightClick="1"/>
          </p:cNvPr>
          <p:cNvSpPr/>
          <p:nvPr/>
        </p:nvSpPr>
        <p:spPr>
          <a:xfrm>
            <a:off x="7667625" y="6092825"/>
            <a:ext cx="576263" cy="504825"/>
          </a:xfrm>
          <a:prstGeom prst="actionButtonHom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Avanti o successivo 6">
            <a:hlinkClick r:id="" action="ppaction://hlinkshowjump?jump=nextslide" highlightClick="1"/>
          </p:cNvPr>
          <p:cNvSpPr/>
          <p:nvPr/>
        </p:nvSpPr>
        <p:spPr>
          <a:xfrm>
            <a:off x="8243888" y="6092825"/>
            <a:ext cx="576262" cy="504825"/>
          </a:xfrm>
          <a:prstGeom prst="actionButtonForwardNex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Indietro o precedente 7">
            <a:hlinkClick r:id="" action="ppaction://hlinkshowjump?jump=previousslide" highlightClick="1"/>
          </p:cNvPr>
          <p:cNvSpPr/>
          <p:nvPr/>
        </p:nvSpPr>
        <p:spPr>
          <a:xfrm>
            <a:off x="7092950" y="6092825"/>
            <a:ext cx="574675" cy="504825"/>
          </a:xfrm>
          <a:prstGeom prst="actionButtonBackPreviou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pic>
        <p:nvPicPr>
          <p:cNvPr id="26631" name="Picture 3" descr="C:\Users\Laura\Desktop\maurizio\nòldsnhfòkdjjjjjjjjjjjjjjjjjjjjjjjjjjjjj\images (3).jpg">
            <a:hlinkClick r:id="rId5" action="ppaction://hlinksldjump"/>
          </p:cNvPr>
          <p:cNvPicPr>
            <a:picLocks noGrp="1" noChangeAspect="1" noChangeArrowheads="1"/>
          </p:cNvPicPr>
          <p:nvPr>
            <p:ph idx="1"/>
          </p:nvPr>
        </p:nvPicPr>
        <p:blipFill>
          <a:blip r:embed="rId6"/>
          <a:srcRect/>
          <a:stretch>
            <a:fillRect/>
          </a:stretch>
        </p:blipFill>
        <p:spPr>
          <a:xfrm>
            <a:off x="684213" y="1341438"/>
            <a:ext cx="2400300" cy="1838325"/>
          </a:xfrm>
        </p:spPr>
      </p:pic>
      <p:pic>
        <p:nvPicPr>
          <p:cNvPr id="26632" name="Picture 4" descr="C:\Users\Laura\Desktop\maurizio\nòldsnhfòkdjjjjjjjjjjjjjjjjjjjjjjjjjjjjj\download.jpg">
            <a:hlinkClick r:id="rId7" action="ppaction://hlinksldjump"/>
          </p:cNvPr>
          <p:cNvPicPr>
            <a:picLocks noChangeAspect="1" noChangeArrowheads="1"/>
          </p:cNvPicPr>
          <p:nvPr/>
        </p:nvPicPr>
        <p:blipFill>
          <a:blip r:embed="rId8"/>
          <a:srcRect/>
          <a:stretch>
            <a:fillRect/>
          </a:stretch>
        </p:blipFill>
        <p:spPr bwMode="auto">
          <a:xfrm>
            <a:off x="3203575" y="1557338"/>
            <a:ext cx="2190750" cy="2085975"/>
          </a:xfrm>
          <a:prstGeom prst="rect">
            <a:avLst/>
          </a:prstGeom>
          <a:noFill/>
          <a:ln w="9525">
            <a:noFill/>
            <a:miter lim="800000"/>
            <a:headEnd/>
            <a:tailEnd/>
          </a:ln>
        </p:spPr>
      </p:pic>
      <p:pic>
        <p:nvPicPr>
          <p:cNvPr id="26633" name="Picture 5" descr="C:\Users\Laura\Desktop\maurizio\nòldsnhfòkdjjjjjjjjjjjjjjjjjjjjjjjjjjjjj\download (1).jpg">
            <a:hlinkClick r:id="rId9" action="ppaction://hlinksldjump"/>
          </p:cNvPr>
          <p:cNvPicPr>
            <a:picLocks noChangeAspect="1" noChangeArrowheads="1"/>
          </p:cNvPicPr>
          <p:nvPr/>
        </p:nvPicPr>
        <p:blipFill>
          <a:blip r:embed="rId10"/>
          <a:srcRect/>
          <a:stretch>
            <a:fillRect/>
          </a:stretch>
        </p:blipFill>
        <p:spPr bwMode="auto">
          <a:xfrm>
            <a:off x="5508625" y="1773238"/>
            <a:ext cx="2466975" cy="1847850"/>
          </a:xfrm>
          <a:prstGeom prst="rect">
            <a:avLst/>
          </a:prstGeom>
          <a:noFill/>
          <a:ln w="9525">
            <a:noFill/>
            <a:miter lim="800000"/>
            <a:headEnd/>
            <a:tailEnd/>
          </a:ln>
        </p:spPr>
      </p:pic>
      <p:pic>
        <p:nvPicPr>
          <p:cNvPr id="26634" name="Picture 6" descr="C:\Users\Laura\Desktop\maurizio\nòldsnhfòkdjjjjjjjjjjjjjjjjjjjjjjjjjjjjj\download (2).jpg">
            <a:hlinkClick r:id="rId11" action="ppaction://hlinksldjump"/>
          </p:cNvPr>
          <p:cNvPicPr>
            <a:picLocks noChangeAspect="1" noChangeArrowheads="1"/>
          </p:cNvPicPr>
          <p:nvPr/>
        </p:nvPicPr>
        <p:blipFill>
          <a:blip r:embed="rId12"/>
          <a:srcRect/>
          <a:stretch>
            <a:fillRect/>
          </a:stretch>
        </p:blipFill>
        <p:spPr bwMode="auto">
          <a:xfrm>
            <a:off x="3059113" y="3933825"/>
            <a:ext cx="2619375" cy="1743075"/>
          </a:xfrm>
          <a:prstGeom prst="rect">
            <a:avLst/>
          </a:prstGeom>
          <a:noFill/>
          <a:ln w="9525">
            <a:noFill/>
            <a:miter lim="800000"/>
            <a:headEnd/>
            <a:tailEnd/>
          </a:ln>
        </p:spPr>
      </p:pic>
      <p:sp>
        <p:nvSpPr>
          <p:cNvPr id="26636" name="CasellaDiTesto 4"/>
          <p:cNvSpPr txBox="1">
            <a:spLocks noChangeArrowheads="1"/>
          </p:cNvSpPr>
          <p:nvPr/>
        </p:nvSpPr>
        <p:spPr bwMode="auto">
          <a:xfrm>
            <a:off x="1763713" y="6092825"/>
            <a:ext cx="5040312" cy="517525"/>
          </a:xfrm>
          <a:prstGeom prst="rect">
            <a:avLst/>
          </a:prstGeom>
          <a:noFill/>
          <a:ln w="9525">
            <a:noFill/>
            <a:miter lim="800000"/>
            <a:headEnd/>
            <a:tailEnd/>
          </a:ln>
        </p:spPr>
        <p:txBody>
          <a:bodyPr>
            <a:spAutoFit/>
          </a:bodyPr>
          <a:lstStyle/>
          <a:p>
            <a:pPr algn="ctr"/>
            <a:r>
              <a:rPr lang="it-IT" sz="1400">
                <a:cs typeface="Arial" charset="0"/>
              </a:rPr>
              <a:t>Maurizio N. classe 4 sezione B IIS Garibaldi Macerata A.S. 2012-13 Project Maize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descr="https://encrypted-tbn2.gstatic.com/images?q=tbn:ANd9GcTIswQdzlM99nMgt9Nw33CgpFJkMbCUp57OjZNRCErz7fUAgtPu"/>
          <p:cNvPicPr>
            <a:picLocks noChangeAspect="1" noChangeArrowheads="1"/>
          </p:cNvPicPr>
          <p:nvPr/>
        </p:nvPicPr>
        <p:blipFill>
          <a:blip r:embed="rId2"/>
          <a:srcRect/>
          <a:stretch>
            <a:fillRect/>
          </a:stretch>
        </p:blipFill>
        <p:spPr bwMode="auto">
          <a:xfrm>
            <a:off x="7161213" y="0"/>
            <a:ext cx="1982787" cy="1484313"/>
          </a:xfrm>
          <a:prstGeom prst="rect">
            <a:avLst/>
          </a:prstGeom>
          <a:blipFill dpi="0" rotWithShape="1">
            <a:blip r:embed="rId3"/>
            <a:srcRect/>
            <a:stretch>
              <a:fillRect/>
            </a:stretch>
          </a:blipFill>
          <a:ln w="9525">
            <a:noFill/>
            <a:miter lim="800000"/>
            <a:headEnd/>
            <a:tailEnd/>
          </a:ln>
        </p:spPr>
      </p:pic>
      <p:sp>
        <p:nvSpPr>
          <p:cNvPr id="27650" name="Titolo 1"/>
          <p:cNvSpPr>
            <a:spLocks noGrp="1"/>
          </p:cNvSpPr>
          <p:nvPr>
            <p:ph type="title"/>
          </p:nvPr>
        </p:nvSpPr>
        <p:spPr/>
        <p:txBody>
          <a:bodyPr/>
          <a:lstStyle/>
          <a:p>
            <a:r>
              <a:rPr lang="it-IT" sz="5400" smtClean="0">
                <a:latin typeface="Arial" charset="0"/>
                <a:cs typeface="Arial" charset="0"/>
              </a:rPr>
              <a:t>Drip irrigation</a:t>
            </a:r>
          </a:p>
        </p:txBody>
      </p:sp>
      <p:sp>
        <p:nvSpPr>
          <p:cNvPr id="27651" name="Segnaposto contenuto 2"/>
          <p:cNvSpPr>
            <a:spLocks noGrp="1"/>
          </p:cNvSpPr>
          <p:nvPr>
            <p:ph idx="1"/>
          </p:nvPr>
        </p:nvSpPr>
        <p:spPr/>
        <p:txBody>
          <a:bodyPr/>
          <a:lstStyle/>
          <a:p>
            <a:pPr>
              <a:buFont typeface="Arial" charset="0"/>
              <a:buNone/>
            </a:pPr>
            <a:r>
              <a:rPr lang="it-IT" sz="2400" smtClean="0">
                <a:latin typeface="Arial" charset="0"/>
                <a:cs typeface="Arial" charset="0"/>
              </a:rPr>
              <a:t/>
            </a:r>
            <a:br>
              <a:rPr lang="it-IT" sz="2400" smtClean="0">
                <a:latin typeface="Arial" charset="0"/>
                <a:cs typeface="Arial" charset="0"/>
              </a:rPr>
            </a:br>
            <a:endParaRPr lang="it-IT" sz="2400" smtClean="0">
              <a:latin typeface="Arial" charset="0"/>
              <a:cs typeface="Arial" charset="0"/>
            </a:endParaRPr>
          </a:p>
        </p:txBody>
      </p:sp>
      <p:sp>
        <p:nvSpPr>
          <p:cNvPr id="6" name="Pagina iniziale 5">
            <a:hlinkClick r:id="rId4" action="ppaction://hlinksldjump" highlightClick="1"/>
          </p:cNvPr>
          <p:cNvSpPr/>
          <p:nvPr/>
        </p:nvSpPr>
        <p:spPr>
          <a:xfrm>
            <a:off x="7667625" y="6092825"/>
            <a:ext cx="576263" cy="504825"/>
          </a:xfrm>
          <a:prstGeom prst="actionButtonHom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Avanti o successivo 6">
            <a:hlinkClick r:id="" action="ppaction://hlinkshowjump?jump=nextslide" highlightClick="1"/>
          </p:cNvPr>
          <p:cNvSpPr/>
          <p:nvPr/>
        </p:nvSpPr>
        <p:spPr>
          <a:xfrm>
            <a:off x="8243888" y="6092825"/>
            <a:ext cx="576262" cy="504825"/>
          </a:xfrm>
          <a:prstGeom prst="actionButtonForwardNex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Indietro o precedente 7">
            <a:hlinkClick r:id="" action="ppaction://hlinkshowjump?jump=previousslide" highlightClick="1"/>
          </p:cNvPr>
          <p:cNvSpPr/>
          <p:nvPr/>
        </p:nvSpPr>
        <p:spPr>
          <a:xfrm>
            <a:off x="7092950" y="6092825"/>
            <a:ext cx="574675" cy="504825"/>
          </a:xfrm>
          <a:prstGeom prst="actionButtonBackPreviou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pic>
        <p:nvPicPr>
          <p:cNvPr id="27656" name="Picture 3" descr="C:\Users\Laura\Desktop\maurizio\nòldsnhfòkdjjjjjjjjjjjjjjjjjjjjjjjjjjjjj\images (3).jpg"/>
          <p:cNvPicPr>
            <a:picLocks noChangeAspect="1" noChangeArrowheads="1"/>
          </p:cNvPicPr>
          <p:nvPr/>
        </p:nvPicPr>
        <p:blipFill>
          <a:blip r:embed="rId5"/>
          <a:srcRect/>
          <a:stretch>
            <a:fillRect/>
          </a:stretch>
        </p:blipFill>
        <p:spPr bwMode="auto">
          <a:xfrm>
            <a:off x="684213" y="1341438"/>
            <a:ext cx="6048375" cy="4632325"/>
          </a:xfrm>
          <a:prstGeom prst="rect">
            <a:avLst/>
          </a:prstGeom>
          <a:noFill/>
          <a:ln w="9525">
            <a:noFill/>
            <a:miter lim="800000"/>
            <a:headEnd/>
            <a:tailEnd/>
          </a:ln>
        </p:spPr>
      </p:pic>
      <p:sp>
        <p:nvSpPr>
          <p:cNvPr id="27658" name="CasellaDiTesto 4"/>
          <p:cNvSpPr txBox="1">
            <a:spLocks noChangeArrowheads="1"/>
          </p:cNvSpPr>
          <p:nvPr/>
        </p:nvSpPr>
        <p:spPr bwMode="auto">
          <a:xfrm>
            <a:off x="1763713" y="6092825"/>
            <a:ext cx="5040312" cy="517525"/>
          </a:xfrm>
          <a:prstGeom prst="rect">
            <a:avLst/>
          </a:prstGeom>
          <a:noFill/>
          <a:ln w="9525">
            <a:noFill/>
            <a:miter lim="800000"/>
            <a:headEnd/>
            <a:tailEnd/>
          </a:ln>
        </p:spPr>
        <p:txBody>
          <a:bodyPr>
            <a:spAutoFit/>
          </a:bodyPr>
          <a:lstStyle/>
          <a:p>
            <a:pPr algn="ctr"/>
            <a:r>
              <a:rPr lang="it-IT" sz="1400">
                <a:cs typeface="Arial" charset="0"/>
              </a:rPr>
              <a:t>Maurizio N. classe 4 sezione B IIS Garibaldi Macerata A.S. 2012-13 Project Maize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descr="https://encrypted-tbn2.gstatic.com/images?q=tbn:ANd9GcTIswQdzlM99nMgt9Nw33CgpFJkMbCUp57OjZNRCErz7fUAgtPu"/>
          <p:cNvPicPr>
            <a:picLocks noChangeAspect="1" noChangeArrowheads="1"/>
          </p:cNvPicPr>
          <p:nvPr/>
        </p:nvPicPr>
        <p:blipFill>
          <a:blip r:embed="rId2"/>
          <a:srcRect/>
          <a:stretch>
            <a:fillRect/>
          </a:stretch>
        </p:blipFill>
        <p:spPr bwMode="auto">
          <a:xfrm>
            <a:off x="7161213" y="0"/>
            <a:ext cx="1982787" cy="1484313"/>
          </a:xfrm>
          <a:prstGeom prst="rect">
            <a:avLst/>
          </a:prstGeom>
          <a:blipFill dpi="0" rotWithShape="1">
            <a:blip r:embed="rId3"/>
            <a:srcRect/>
            <a:stretch>
              <a:fillRect/>
            </a:stretch>
          </a:blipFill>
          <a:ln w="9525">
            <a:noFill/>
            <a:miter lim="800000"/>
            <a:headEnd/>
            <a:tailEnd/>
          </a:ln>
        </p:spPr>
      </p:pic>
      <p:sp>
        <p:nvSpPr>
          <p:cNvPr id="28674" name="Titolo 1"/>
          <p:cNvSpPr>
            <a:spLocks noGrp="1"/>
          </p:cNvSpPr>
          <p:nvPr>
            <p:ph type="title"/>
          </p:nvPr>
        </p:nvSpPr>
        <p:spPr>
          <a:xfrm>
            <a:off x="0" y="274638"/>
            <a:ext cx="8686800" cy="1143000"/>
          </a:xfrm>
        </p:spPr>
        <p:txBody>
          <a:bodyPr/>
          <a:lstStyle/>
          <a:p>
            <a:r>
              <a:rPr lang="it-IT" sz="5400" smtClean="0">
                <a:latin typeface="Arial" charset="0"/>
                <a:cs typeface="Arial" charset="0"/>
              </a:rPr>
              <a:t>Sprinkler irrigation</a:t>
            </a:r>
          </a:p>
        </p:txBody>
      </p:sp>
      <p:sp>
        <p:nvSpPr>
          <p:cNvPr id="6" name="Pagina iniziale 5">
            <a:hlinkClick r:id="rId4" action="ppaction://hlinksldjump" highlightClick="1"/>
          </p:cNvPr>
          <p:cNvSpPr/>
          <p:nvPr/>
        </p:nvSpPr>
        <p:spPr>
          <a:xfrm>
            <a:off x="7667625" y="6092825"/>
            <a:ext cx="576263" cy="504825"/>
          </a:xfrm>
          <a:prstGeom prst="actionButtonHom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Avanti o successivo 6">
            <a:hlinkClick r:id="" action="ppaction://hlinkshowjump?jump=nextslide" highlightClick="1"/>
          </p:cNvPr>
          <p:cNvSpPr/>
          <p:nvPr/>
        </p:nvSpPr>
        <p:spPr>
          <a:xfrm>
            <a:off x="8243888" y="6092825"/>
            <a:ext cx="576262" cy="504825"/>
          </a:xfrm>
          <a:prstGeom prst="actionButtonForwardNex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Indietro o precedente 7">
            <a:hlinkClick r:id="" action="ppaction://hlinkshowjump?jump=previousslide" highlightClick="1"/>
          </p:cNvPr>
          <p:cNvSpPr/>
          <p:nvPr/>
        </p:nvSpPr>
        <p:spPr>
          <a:xfrm>
            <a:off x="7092950" y="6092825"/>
            <a:ext cx="574675" cy="504825"/>
          </a:xfrm>
          <a:prstGeom prst="actionButtonBackPreviou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pic>
        <p:nvPicPr>
          <p:cNvPr id="28679" name="Picture 2" descr="C:\Users\Laura\Desktop\maurizio\nòldsnhfòkdjjjjjjjjjjjjjjjjjjjjjjjjjjjjj\download.jpg"/>
          <p:cNvPicPr>
            <a:picLocks noGrp="1" noChangeAspect="1" noChangeArrowheads="1"/>
          </p:cNvPicPr>
          <p:nvPr>
            <p:ph idx="1"/>
          </p:nvPr>
        </p:nvPicPr>
        <p:blipFill>
          <a:blip r:embed="rId5"/>
          <a:srcRect/>
          <a:stretch>
            <a:fillRect/>
          </a:stretch>
        </p:blipFill>
        <p:spPr>
          <a:xfrm>
            <a:off x="1042988" y="1433513"/>
            <a:ext cx="4537075" cy="4319587"/>
          </a:xfrm>
        </p:spPr>
      </p:pic>
      <p:sp>
        <p:nvSpPr>
          <p:cNvPr id="28681" name="CasellaDiTesto 4"/>
          <p:cNvSpPr txBox="1">
            <a:spLocks noChangeArrowheads="1"/>
          </p:cNvSpPr>
          <p:nvPr/>
        </p:nvSpPr>
        <p:spPr bwMode="auto">
          <a:xfrm>
            <a:off x="1763713" y="6092825"/>
            <a:ext cx="5040312" cy="517525"/>
          </a:xfrm>
          <a:prstGeom prst="rect">
            <a:avLst/>
          </a:prstGeom>
          <a:noFill/>
          <a:ln w="9525">
            <a:noFill/>
            <a:miter lim="800000"/>
            <a:headEnd/>
            <a:tailEnd/>
          </a:ln>
        </p:spPr>
        <p:txBody>
          <a:bodyPr>
            <a:spAutoFit/>
          </a:bodyPr>
          <a:lstStyle/>
          <a:p>
            <a:pPr algn="ctr"/>
            <a:r>
              <a:rPr lang="it-IT" sz="1400">
                <a:cs typeface="Arial" charset="0"/>
              </a:rPr>
              <a:t>Maurizio N. classe 4 sezione B IIS Garibaldi Macerata A.S. 2012-13 Project Maize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descr="https://encrypted-tbn2.gstatic.com/images?q=tbn:ANd9GcTIswQdzlM99nMgt9Nw33CgpFJkMbCUp57OjZNRCErz7fUAgtPu"/>
          <p:cNvPicPr>
            <a:picLocks noChangeAspect="1" noChangeArrowheads="1"/>
          </p:cNvPicPr>
          <p:nvPr/>
        </p:nvPicPr>
        <p:blipFill>
          <a:blip r:embed="rId2"/>
          <a:srcRect/>
          <a:stretch>
            <a:fillRect/>
          </a:stretch>
        </p:blipFill>
        <p:spPr bwMode="auto">
          <a:xfrm>
            <a:off x="7161213" y="0"/>
            <a:ext cx="1982787" cy="1484313"/>
          </a:xfrm>
          <a:prstGeom prst="rect">
            <a:avLst/>
          </a:prstGeom>
          <a:blipFill dpi="0" rotWithShape="1">
            <a:blip r:embed="rId3"/>
            <a:srcRect/>
            <a:stretch>
              <a:fillRect/>
            </a:stretch>
          </a:blipFill>
          <a:ln w="9525">
            <a:noFill/>
            <a:miter lim="800000"/>
            <a:headEnd/>
            <a:tailEnd/>
          </a:ln>
        </p:spPr>
      </p:pic>
      <p:sp>
        <p:nvSpPr>
          <p:cNvPr id="29698" name="Titolo 1"/>
          <p:cNvSpPr>
            <a:spLocks noGrp="1"/>
          </p:cNvSpPr>
          <p:nvPr>
            <p:ph type="title"/>
          </p:nvPr>
        </p:nvSpPr>
        <p:spPr>
          <a:xfrm>
            <a:off x="0" y="274638"/>
            <a:ext cx="8686800" cy="1143000"/>
          </a:xfrm>
        </p:spPr>
        <p:txBody>
          <a:bodyPr/>
          <a:lstStyle/>
          <a:p>
            <a:r>
              <a:rPr lang="it-IT" sz="5400" smtClean="0">
                <a:latin typeface="Arial" charset="0"/>
                <a:cs typeface="Arial" charset="0"/>
              </a:rPr>
              <a:t>Surface irrigation</a:t>
            </a:r>
          </a:p>
        </p:txBody>
      </p:sp>
      <p:sp>
        <p:nvSpPr>
          <p:cNvPr id="6" name="Pagina iniziale 5">
            <a:hlinkClick r:id="rId4" action="ppaction://hlinksldjump" highlightClick="1"/>
          </p:cNvPr>
          <p:cNvSpPr/>
          <p:nvPr/>
        </p:nvSpPr>
        <p:spPr>
          <a:xfrm>
            <a:off x="7667625" y="6092825"/>
            <a:ext cx="576263" cy="504825"/>
          </a:xfrm>
          <a:prstGeom prst="actionButtonHom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Avanti o successivo 6">
            <a:hlinkClick r:id="" action="ppaction://hlinkshowjump?jump=nextslide" highlightClick="1"/>
          </p:cNvPr>
          <p:cNvSpPr/>
          <p:nvPr/>
        </p:nvSpPr>
        <p:spPr>
          <a:xfrm>
            <a:off x="8243888" y="6092825"/>
            <a:ext cx="576262" cy="504825"/>
          </a:xfrm>
          <a:prstGeom prst="actionButtonForwardNex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Indietro o precedente 7">
            <a:hlinkClick r:id="" action="ppaction://hlinkshowjump?jump=previousslide" highlightClick="1"/>
          </p:cNvPr>
          <p:cNvSpPr/>
          <p:nvPr/>
        </p:nvSpPr>
        <p:spPr>
          <a:xfrm>
            <a:off x="7092950" y="6092825"/>
            <a:ext cx="574675" cy="504825"/>
          </a:xfrm>
          <a:prstGeom prst="actionButtonBackPreviou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pic>
        <p:nvPicPr>
          <p:cNvPr id="29703" name="Picture 2" descr="C:\Users\Laura\Desktop\maurizio\nòldsnhfòkdjjjjjjjjjjjjjjjjjjjjjjjjjjjjj\download (1).jpg"/>
          <p:cNvPicPr>
            <a:picLocks noGrp="1" noChangeAspect="1" noChangeArrowheads="1"/>
          </p:cNvPicPr>
          <p:nvPr>
            <p:ph idx="1"/>
          </p:nvPr>
        </p:nvPicPr>
        <p:blipFill>
          <a:blip r:embed="rId5"/>
          <a:srcRect/>
          <a:stretch>
            <a:fillRect/>
          </a:stretch>
        </p:blipFill>
        <p:spPr>
          <a:xfrm>
            <a:off x="971550" y="1557338"/>
            <a:ext cx="5218113" cy="3908425"/>
          </a:xfrm>
        </p:spPr>
      </p:pic>
      <p:sp>
        <p:nvSpPr>
          <p:cNvPr id="29705" name="CasellaDiTesto 4"/>
          <p:cNvSpPr txBox="1">
            <a:spLocks noChangeArrowheads="1"/>
          </p:cNvSpPr>
          <p:nvPr/>
        </p:nvSpPr>
        <p:spPr bwMode="auto">
          <a:xfrm>
            <a:off x="1763713" y="6092825"/>
            <a:ext cx="5040312" cy="517525"/>
          </a:xfrm>
          <a:prstGeom prst="rect">
            <a:avLst/>
          </a:prstGeom>
          <a:noFill/>
          <a:ln w="9525">
            <a:noFill/>
            <a:miter lim="800000"/>
            <a:headEnd/>
            <a:tailEnd/>
          </a:ln>
        </p:spPr>
        <p:txBody>
          <a:bodyPr>
            <a:spAutoFit/>
          </a:bodyPr>
          <a:lstStyle/>
          <a:p>
            <a:pPr algn="ctr"/>
            <a:r>
              <a:rPr lang="it-IT" sz="1400">
                <a:cs typeface="Arial" charset="0"/>
              </a:rPr>
              <a:t>Maurizio N. classe 4 sezione B IIS Garibaldi Macerata A.S. 2012-13 Project Maize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2" descr="https://encrypted-tbn2.gstatic.com/images?q=tbn:ANd9GcTIswQdzlM99nMgt9Nw33CgpFJkMbCUp57OjZNRCErz7fUAgtPu"/>
          <p:cNvPicPr>
            <a:picLocks noChangeAspect="1" noChangeArrowheads="1"/>
          </p:cNvPicPr>
          <p:nvPr/>
        </p:nvPicPr>
        <p:blipFill>
          <a:blip r:embed="rId2"/>
          <a:srcRect/>
          <a:stretch>
            <a:fillRect/>
          </a:stretch>
        </p:blipFill>
        <p:spPr bwMode="auto">
          <a:xfrm>
            <a:off x="7161213" y="0"/>
            <a:ext cx="1982787" cy="1484313"/>
          </a:xfrm>
          <a:prstGeom prst="rect">
            <a:avLst/>
          </a:prstGeom>
          <a:blipFill dpi="0" rotWithShape="1">
            <a:blip r:embed="rId3"/>
            <a:srcRect/>
            <a:stretch>
              <a:fillRect/>
            </a:stretch>
          </a:blipFill>
          <a:ln w="9525">
            <a:noFill/>
            <a:miter lim="800000"/>
            <a:headEnd/>
            <a:tailEnd/>
          </a:ln>
        </p:spPr>
      </p:pic>
      <p:sp>
        <p:nvSpPr>
          <p:cNvPr id="30722" name="Titolo 1"/>
          <p:cNvSpPr>
            <a:spLocks noGrp="1"/>
          </p:cNvSpPr>
          <p:nvPr>
            <p:ph type="title"/>
          </p:nvPr>
        </p:nvSpPr>
        <p:spPr>
          <a:xfrm>
            <a:off x="0" y="274638"/>
            <a:ext cx="8686800" cy="1143000"/>
          </a:xfrm>
        </p:spPr>
        <p:txBody>
          <a:bodyPr/>
          <a:lstStyle/>
          <a:p>
            <a:r>
              <a:rPr lang="it-IT" sz="5400" smtClean="0">
                <a:latin typeface="Arial" charset="0"/>
                <a:cs typeface="Arial" charset="0"/>
              </a:rPr>
              <a:t>Biogas Plant</a:t>
            </a:r>
          </a:p>
        </p:txBody>
      </p:sp>
      <p:sp>
        <p:nvSpPr>
          <p:cNvPr id="6" name="Pagina iniziale 5">
            <a:hlinkClick r:id="rId4" action="ppaction://hlinksldjump" highlightClick="1"/>
          </p:cNvPr>
          <p:cNvSpPr/>
          <p:nvPr/>
        </p:nvSpPr>
        <p:spPr>
          <a:xfrm>
            <a:off x="7667625" y="6092825"/>
            <a:ext cx="576263" cy="504825"/>
          </a:xfrm>
          <a:prstGeom prst="actionButtonHom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Avanti o successivo 6">
            <a:hlinkClick r:id="" action="ppaction://hlinkshowjump?jump=nextslide" highlightClick="1"/>
          </p:cNvPr>
          <p:cNvSpPr/>
          <p:nvPr/>
        </p:nvSpPr>
        <p:spPr>
          <a:xfrm>
            <a:off x="8243888" y="6092825"/>
            <a:ext cx="576262" cy="504825"/>
          </a:xfrm>
          <a:prstGeom prst="actionButtonForwardNex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Indietro o precedente 7">
            <a:hlinkClick r:id="" action="ppaction://hlinkshowjump?jump=previousslide" highlightClick="1"/>
          </p:cNvPr>
          <p:cNvSpPr/>
          <p:nvPr/>
        </p:nvSpPr>
        <p:spPr>
          <a:xfrm>
            <a:off x="7092950" y="6092825"/>
            <a:ext cx="574675" cy="504825"/>
          </a:xfrm>
          <a:prstGeom prst="actionButtonBackPreviou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pic>
        <p:nvPicPr>
          <p:cNvPr id="30727" name="Picture 2" descr="C:\Users\Laura\Desktop\maurizio\nòldsnhfòkdjjjjjjjjjjjjjjjjjjjjjjjjjjjjj\download (2).jpg"/>
          <p:cNvPicPr>
            <a:picLocks noGrp="1" noChangeAspect="1" noChangeArrowheads="1"/>
          </p:cNvPicPr>
          <p:nvPr>
            <p:ph idx="1"/>
          </p:nvPr>
        </p:nvPicPr>
        <p:blipFill>
          <a:blip r:embed="rId5"/>
          <a:srcRect/>
          <a:stretch>
            <a:fillRect/>
          </a:stretch>
        </p:blipFill>
        <p:spPr>
          <a:xfrm>
            <a:off x="969963" y="1557338"/>
            <a:ext cx="5965825" cy="3968750"/>
          </a:xfrm>
        </p:spPr>
      </p:pic>
      <p:sp>
        <p:nvSpPr>
          <p:cNvPr id="30729" name="CasellaDiTesto 4"/>
          <p:cNvSpPr txBox="1">
            <a:spLocks noChangeArrowheads="1"/>
          </p:cNvSpPr>
          <p:nvPr/>
        </p:nvSpPr>
        <p:spPr bwMode="auto">
          <a:xfrm>
            <a:off x="1763713" y="6092825"/>
            <a:ext cx="5040312" cy="517525"/>
          </a:xfrm>
          <a:prstGeom prst="rect">
            <a:avLst/>
          </a:prstGeom>
          <a:noFill/>
          <a:ln w="9525">
            <a:noFill/>
            <a:miter lim="800000"/>
            <a:headEnd/>
            <a:tailEnd/>
          </a:ln>
        </p:spPr>
        <p:txBody>
          <a:bodyPr>
            <a:spAutoFit/>
          </a:bodyPr>
          <a:lstStyle/>
          <a:p>
            <a:pPr algn="ctr"/>
            <a:r>
              <a:rPr lang="it-IT" sz="1400">
                <a:cs typeface="Arial" charset="0"/>
              </a:rPr>
              <a:t>Maurizio N. classe 4 sezione B IIS Garibaldi Macerata A.S. 2012-13 Project Maize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2" descr="https://encrypted-tbn2.gstatic.com/images?q=tbn:ANd9GcTIswQdzlM99nMgt9Nw33CgpFJkMbCUp57OjZNRCErz7fUAgtPu"/>
          <p:cNvPicPr>
            <a:picLocks noChangeAspect="1" noChangeArrowheads="1"/>
          </p:cNvPicPr>
          <p:nvPr/>
        </p:nvPicPr>
        <p:blipFill>
          <a:blip r:embed="rId2"/>
          <a:srcRect/>
          <a:stretch>
            <a:fillRect/>
          </a:stretch>
        </p:blipFill>
        <p:spPr bwMode="auto">
          <a:xfrm>
            <a:off x="7161213" y="0"/>
            <a:ext cx="1982787" cy="1484313"/>
          </a:xfrm>
          <a:prstGeom prst="rect">
            <a:avLst/>
          </a:prstGeom>
          <a:blipFill dpi="0" rotWithShape="1">
            <a:blip r:embed="rId3"/>
            <a:srcRect/>
            <a:stretch>
              <a:fillRect/>
            </a:stretch>
          </a:blipFill>
          <a:ln w="9525">
            <a:noFill/>
            <a:miter lim="800000"/>
            <a:headEnd/>
            <a:tailEnd/>
          </a:ln>
        </p:spPr>
      </p:pic>
      <p:sp>
        <p:nvSpPr>
          <p:cNvPr id="3" name="Segnaposto contenuto 2"/>
          <p:cNvSpPr>
            <a:spLocks noGrp="1"/>
          </p:cNvSpPr>
          <p:nvPr>
            <p:ph idx="1"/>
          </p:nvPr>
        </p:nvSpPr>
        <p:spPr>
          <a:xfrm>
            <a:off x="457200" y="0"/>
            <a:ext cx="8229600" cy="6126163"/>
          </a:xfrm>
        </p:spPr>
        <p:txBody>
          <a:bodyPr rtlCol="0">
            <a:normAutofit fontScale="25000" lnSpcReduction="20000"/>
          </a:bodyPr>
          <a:lstStyle/>
          <a:p>
            <a:pPr fontAlgn="auto">
              <a:spcAft>
                <a:spcPts val="0"/>
              </a:spcAft>
              <a:buFont typeface="Arial" pitchFamily="34" charset="0"/>
              <a:buNone/>
              <a:defRPr/>
            </a:pPr>
            <a:r>
              <a:rPr lang="it-IT" sz="3600" dirty="0">
                <a:latin typeface="Arial" pitchFamily="34" charset="0"/>
                <a:cs typeface="Arial" pitchFamily="34" charset="0"/>
              </a:rPr>
              <a:t>	</a:t>
            </a:r>
            <a:r>
              <a:rPr lang="it-IT" sz="3600" dirty="0" smtClean="0">
                <a:latin typeface="Arial" pitchFamily="34" charset="0"/>
                <a:cs typeface="Arial" pitchFamily="34" charset="0"/>
              </a:rPr>
              <a:t/>
            </a:r>
            <a:br>
              <a:rPr lang="it-IT" sz="3600" dirty="0" smtClean="0">
                <a:latin typeface="Arial" pitchFamily="34" charset="0"/>
                <a:cs typeface="Arial" pitchFamily="34" charset="0"/>
              </a:rPr>
            </a:br>
            <a:r>
              <a:rPr lang="it-IT" sz="3600" dirty="0" smtClean="0">
                <a:latin typeface="Arial" pitchFamily="34" charset="0"/>
                <a:cs typeface="Arial" pitchFamily="34" charset="0"/>
              </a:rPr>
              <a:t/>
            </a:r>
            <a:br>
              <a:rPr lang="it-IT" sz="3600" dirty="0" smtClean="0">
                <a:latin typeface="Arial" pitchFamily="34" charset="0"/>
                <a:cs typeface="Arial" pitchFamily="34" charset="0"/>
              </a:rPr>
            </a:br>
            <a:r>
              <a:rPr lang="en-US" sz="49600" dirty="0" smtClean="0">
                <a:latin typeface="Arial" pitchFamily="34" charset="0"/>
                <a:cs typeface="Arial" pitchFamily="34" charset="0"/>
              </a:rPr>
              <a:t>Thank</a:t>
            </a:r>
            <a:br>
              <a:rPr lang="en-US" sz="49600" dirty="0" smtClean="0">
                <a:latin typeface="Arial" pitchFamily="34" charset="0"/>
                <a:cs typeface="Arial" pitchFamily="34" charset="0"/>
              </a:rPr>
            </a:br>
            <a:r>
              <a:rPr lang="en-US" sz="49600" dirty="0" smtClean="0">
                <a:latin typeface="Arial" pitchFamily="34" charset="0"/>
                <a:cs typeface="Arial" pitchFamily="34" charset="0"/>
              </a:rPr>
              <a:t>you </a:t>
            </a:r>
            <a:br>
              <a:rPr lang="en-US" sz="49600" dirty="0" smtClean="0">
                <a:latin typeface="Arial" pitchFamily="34" charset="0"/>
                <a:cs typeface="Arial" pitchFamily="34" charset="0"/>
              </a:rPr>
            </a:br>
            <a:r>
              <a:rPr lang="en-US" sz="49600" dirty="0" smtClean="0">
                <a:latin typeface="Arial" pitchFamily="34" charset="0"/>
                <a:cs typeface="Arial" pitchFamily="34" charset="0"/>
              </a:rPr>
              <a:t>for your attention</a:t>
            </a:r>
            <a:endParaRPr lang="it-IT" sz="20000" dirty="0">
              <a:latin typeface="Arial" pitchFamily="34" charset="0"/>
              <a:cs typeface="Arial" pitchFamily="34" charset="0"/>
            </a:endParaRPr>
          </a:p>
        </p:txBody>
      </p:sp>
      <p:sp>
        <p:nvSpPr>
          <p:cNvPr id="6" name="Pagina iniziale 5">
            <a:hlinkClick r:id="rId4" action="ppaction://hlinksldjump" highlightClick="1"/>
          </p:cNvPr>
          <p:cNvSpPr/>
          <p:nvPr/>
        </p:nvSpPr>
        <p:spPr>
          <a:xfrm>
            <a:off x="7667625" y="6092825"/>
            <a:ext cx="576263" cy="504825"/>
          </a:xfrm>
          <a:prstGeom prst="actionButtonHom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Avanti o successivo 6">
            <a:hlinkClick r:id="" action="ppaction://hlinkshowjump?jump=nextslide" highlightClick="1"/>
          </p:cNvPr>
          <p:cNvSpPr/>
          <p:nvPr/>
        </p:nvSpPr>
        <p:spPr>
          <a:xfrm>
            <a:off x="8243888" y="6092825"/>
            <a:ext cx="576262" cy="504825"/>
          </a:xfrm>
          <a:prstGeom prst="actionButtonForwardNex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Indietro o precedente 7">
            <a:hlinkClick r:id="" action="ppaction://hlinkshowjump?jump=previousslide" highlightClick="1"/>
          </p:cNvPr>
          <p:cNvSpPr/>
          <p:nvPr/>
        </p:nvSpPr>
        <p:spPr>
          <a:xfrm>
            <a:off x="7092950" y="6092825"/>
            <a:ext cx="574675" cy="504825"/>
          </a:xfrm>
          <a:prstGeom prst="actionButtonBackPreviou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31751" name="CasellaDiTesto 4"/>
          <p:cNvSpPr txBox="1">
            <a:spLocks noChangeArrowheads="1"/>
          </p:cNvSpPr>
          <p:nvPr/>
        </p:nvSpPr>
        <p:spPr bwMode="auto">
          <a:xfrm>
            <a:off x="1763713" y="6367463"/>
            <a:ext cx="5040312" cy="517525"/>
          </a:xfrm>
          <a:prstGeom prst="rect">
            <a:avLst/>
          </a:prstGeom>
          <a:noFill/>
          <a:ln w="9525">
            <a:noFill/>
            <a:miter lim="800000"/>
            <a:headEnd/>
            <a:tailEnd/>
          </a:ln>
        </p:spPr>
        <p:txBody>
          <a:bodyPr>
            <a:spAutoFit/>
          </a:bodyPr>
          <a:lstStyle/>
          <a:p>
            <a:pPr algn="ctr"/>
            <a:r>
              <a:rPr lang="it-IT" sz="1400">
                <a:cs typeface="Arial" charset="0"/>
              </a:rPr>
              <a:t>Maurizio N. classe 4 sezione B IIS Garibaldi Macerata A.S. 2012-13 Project Maize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https://encrypted-tbn2.gstatic.com/images?q=tbn:ANd9GcTIswQdzlM99nMgt9Nw33CgpFJkMbCUp57OjZNRCErz7fUAgtPu"/>
          <p:cNvPicPr>
            <a:picLocks noChangeAspect="1" noChangeArrowheads="1"/>
          </p:cNvPicPr>
          <p:nvPr/>
        </p:nvPicPr>
        <p:blipFill>
          <a:blip r:embed="rId2"/>
          <a:srcRect/>
          <a:stretch>
            <a:fillRect/>
          </a:stretch>
        </p:blipFill>
        <p:spPr bwMode="auto">
          <a:xfrm>
            <a:off x="7667625" y="0"/>
            <a:ext cx="1476375" cy="1104900"/>
          </a:xfrm>
          <a:prstGeom prst="rect">
            <a:avLst/>
          </a:prstGeom>
          <a:blipFill dpi="0" rotWithShape="1">
            <a:blip r:embed="rId3"/>
            <a:srcRect/>
            <a:stretch>
              <a:fillRect/>
            </a:stretch>
          </a:blipFill>
          <a:ln w="9525">
            <a:noFill/>
            <a:miter lim="800000"/>
            <a:headEnd/>
            <a:tailEnd/>
          </a:ln>
        </p:spPr>
      </p:pic>
      <p:sp>
        <p:nvSpPr>
          <p:cNvPr id="15362" name="Titolo 1"/>
          <p:cNvSpPr>
            <a:spLocks noGrp="1"/>
          </p:cNvSpPr>
          <p:nvPr>
            <p:ph type="title"/>
          </p:nvPr>
        </p:nvSpPr>
        <p:spPr/>
        <p:txBody>
          <a:bodyPr/>
          <a:lstStyle/>
          <a:p>
            <a:r>
              <a:rPr lang="it-IT" sz="5400" smtClean="0">
                <a:latin typeface="Arial" charset="0"/>
                <a:cs typeface="Arial" charset="0"/>
              </a:rPr>
              <a:t>MAP</a:t>
            </a:r>
          </a:p>
        </p:txBody>
      </p:sp>
      <p:sp>
        <p:nvSpPr>
          <p:cNvPr id="15363" name="Segnaposto contenuto 2"/>
          <p:cNvSpPr>
            <a:spLocks noGrp="1"/>
          </p:cNvSpPr>
          <p:nvPr>
            <p:ph idx="1"/>
          </p:nvPr>
        </p:nvSpPr>
        <p:spPr>
          <a:xfrm>
            <a:off x="539750" y="1557338"/>
            <a:ext cx="8229600" cy="4525962"/>
          </a:xfrm>
        </p:spPr>
        <p:txBody>
          <a:bodyPr/>
          <a:lstStyle/>
          <a:p>
            <a:pPr>
              <a:buFont typeface="Arial" charset="0"/>
              <a:buNone/>
            </a:pPr>
            <a:r>
              <a:rPr lang="it-IT" sz="3600" smtClean="0">
                <a:latin typeface="Arial" charset="0"/>
                <a:cs typeface="Arial" charset="0"/>
              </a:rPr>
              <a:t>	</a:t>
            </a:r>
          </a:p>
        </p:txBody>
      </p:sp>
      <p:sp>
        <p:nvSpPr>
          <p:cNvPr id="6" name="Pagina iniziale 5">
            <a:hlinkClick r:id="rId4" action="ppaction://hlinksldjump" highlightClick="1"/>
          </p:cNvPr>
          <p:cNvSpPr/>
          <p:nvPr/>
        </p:nvSpPr>
        <p:spPr>
          <a:xfrm>
            <a:off x="7667625" y="6092825"/>
            <a:ext cx="576263" cy="504825"/>
          </a:xfrm>
          <a:prstGeom prst="actionButtonHom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Avanti o successivo 6">
            <a:hlinkClick r:id="" action="ppaction://hlinkshowjump?jump=nextslide" highlightClick="1"/>
          </p:cNvPr>
          <p:cNvSpPr/>
          <p:nvPr/>
        </p:nvSpPr>
        <p:spPr>
          <a:xfrm>
            <a:off x="8243888" y="6092825"/>
            <a:ext cx="576262" cy="504825"/>
          </a:xfrm>
          <a:prstGeom prst="actionButtonForwardNex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Indietro o precedente 7">
            <a:hlinkClick r:id="" action="ppaction://hlinkshowjump?jump=previousslide" highlightClick="1"/>
          </p:cNvPr>
          <p:cNvSpPr/>
          <p:nvPr/>
        </p:nvSpPr>
        <p:spPr>
          <a:xfrm>
            <a:off x="7092950" y="6092825"/>
            <a:ext cx="574675" cy="504825"/>
          </a:xfrm>
          <a:prstGeom prst="actionButtonBackPreviou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9" name="Rettangolo 8"/>
          <p:cNvSpPr/>
          <p:nvPr/>
        </p:nvSpPr>
        <p:spPr>
          <a:xfrm>
            <a:off x="3492500" y="2781300"/>
            <a:ext cx="2447925" cy="1296988"/>
          </a:xfrm>
          <a:prstGeom prst="rect">
            <a:avLst/>
          </a:prstGeom>
          <a:blipFill>
            <a:blip r:embed="rId5"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t-IT" sz="4400">
                <a:solidFill>
                  <a:srgbClr val="2C5A28"/>
                </a:solidFill>
                <a:latin typeface="Arial" charset="0"/>
                <a:cs typeface="Arial" charset="0"/>
              </a:rPr>
              <a:t>Maize</a:t>
            </a:r>
          </a:p>
        </p:txBody>
      </p:sp>
      <p:sp>
        <p:nvSpPr>
          <p:cNvPr id="11" name="Rettangolo arrotondato 10"/>
          <p:cNvSpPr/>
          <p:nvPr/>
        </p:nvSpPr>
        <p:spPr>
          <a:xfrm>
            <a:off x="2843213" y="1412875"/>
            <a:ext cx="1655762" cy="914400"/>
          </a:xfrm>
          <a:prstGeom prst="roundRect">
            <a:avLst>
              <a:gd name="adj" fmla="val 0"/>
            </a:avLst>
          </a:prstGeom>
          <a:blipFill>
            <a:blip r:embed="rId5"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t-IT" sz="2800">
                <a:solidFill>
                  <a:schemeClr val="tx1"/>
                </a:solidFill>
                <a:latin typeface="Arial" charset="0"/>
                <a:cs typeface="Arial" charset="0"/>
                <a:hlinkClick r:id="rId6" action="ppaction://hlinksldjump"/>
              </a:rPr>
              <a:t>General </a:t>
            </a:r>
            <a:r>
              <a:rPr lang="it-IT" sz="2800">
                <a:solidFill>
                  <a:schemeClr val="tx1"/>
                </a:solidFill>
                <a:latin typeface="Arial" charset="0"/>
                <a:cs typeface="Arial" charset="0"/>
                <a:hlinkClick r:id="rId6" action="ppaction://hlinksldjump"/>
              </a:rPr>
              <a:t>features</a:t>
            </a:r>
            <a:endParaRPr lang="it-IT" sz="2800">
              <a:solidFill>
                <a:schemeClr val="tx1"/>
              </a:solidFill>
              <a:latin typeface="Arial" charset="0"/>
              <a:cs typeface="Arial" charset="0"/>
            </a:endParaRPr>
          </a:p>
        </p:txBody>
      </p:sp>
      <p:sp>
        <p:nvSpPr>
          <p:cNvPr id="12" name="Rettangolo arrotondato 11"/>
          <p:cNvSpPr/>
          <p:nvPr/>
        </p:nvSpPr>
        <p:spPr>
          <a:xfrm>
            <a:off x="4859338" y="1412875"/>
            <a:ext cx="1728787" cy="914400"/>
          </a:xfrm>
          <a:prstGeom prst="roundRect">
            <a:avLst>
              <a:gd name="adj" fmla="val 0"/>
            </a:avLst>
          </a:prstGeom>
          <a:blipFill>
            <a:blip r:embed="rId5"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err="1">
                <a:solidFill>
                  <a:schemeClr val="tx1"/>
                </a:solidFill>
                <a:latin typeface="Arial" pitchFamily="34" charset="0"/>
                <a:cs typeface="Arial" pitchFamily="34" charset="0"/>
                <a:hlinkClick r:id="rId7" action="ppaction://hlinksldjump"/>
              </a:rPr>
              <a:t>Irrigation</a:t>
            </a:r>
            <a:r>
              <a:rPr lang="it-IT" sz="2800" dirty="0">
                <a:solidFill>
                  <a:schemeClr val="tx1"/>
                </a:solidFill>
                <a:latin typeface="Arial" pitchFamily="34" charset="0"/>
                <a:cs typeface="Arial" pitchFamily="34" charset="0"/>
                <a:hlinkClick r:id="rId7" action="ppaction://hlinksldjump"/>
              </a:rPr>
              <a:t> </a:t>
            </a:r>
            <a:r>
              <a:rPr lang="it-IT" sz="2800" dirty="0" err="1">
                <a:solidFill>
                  <a:schemeClr val="tx1"/>
                </a:solidFill>
                <a:latin typeface="Arial" pitchFamily="34" charset="0"/>
                <a:cs typeface="Arial" pitchFamily="34" charset="0"/>
                <a:hlinkClick r:id="rId7" action="ppaction://hlinksldjump"/>
              </a:rPr>
              <a:t>methods</a:t>
            </a:r>
            <a:endParaRPr lang="it-IT" sz="2800" dirty="0">
              <a:solidFill>
                <a:schemeClr val="tx1"/>
              </a:solidFill>
              <a:latin typeface="Arial" pitchFamily="34" charset="0"/>
              <a:cs typeface="Arial" pitchFamily="34" charset="0"/>
            </a:endParaRPr>
          </a:p>
        </p:txBody>
      </p:sp>
      <p:sp>
        <p:nvSpPr>
          <p:cNvPr id="13" name="Rettangolo arrotondato 12"/>
          <p:cNvSpPr/>
          <p:nvPr/>
        </p:nvSpPr>
        <p:spPr>
          <a:xfrm>
            <a:off x="6877050" y="1412875"/>
            <a:ext cx="1655763" cy="914400"/>
          </a:xfrm>
          <a:prstGeom prst="roundRect">
            <a:avLst>
              <a:gd name="adj" fmla="val 0"/>
            </a:avLst>
          </a:prstGeom>
          <a:blipFill>
            <a:blip r:embed="rId5"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err="1">
                <a:solidFill>
                  <a:schemeClr val="tx1"/>
                </a:solidFill>
                <a:latin typeface="Arial" pitchFamily="34" charset="0"/>
                <a:cs typeface="Arial" pitchFamily="34" charset="0"/>
                <a:hlinkClick r:id="rId8" action="ppaction://hlinksldjump"/>
              </a:rPr>
              <a:t>Surface</a:t>
            </a:r>
            <a:r>
              <a:rPr lang="it-IT" sz="2800" dirty="0">
                <a:solidFill>
                  <a:schemeClr val="tx1"/>
                </a:solidFill>
                <a:latin typeface="Arial" pitchFamily="34" charset="0"/>
                <a:cs typeface="Arial" pitchFamily="34" charset="0"/>
                <a:hlinkClick r:id="rId8" action="ppaction://hlinksldjump"/>
              </a:rPr>
              <a:t> </a:t>
            </a:r>
            <a:r>
              <a:rPr lang="it-IT" sz="2800" dirty="0" err="1">
                <a:solidFill>
                  <a:schemeClr val="tx1"/>
                </a:solidFill>
                <a:latin typeface="Arial" pitchFamily="34" charset="0"/>
                <a:cs typeface="Arial" pitchFamily="34" charset="0"/>
                <a:hlinkClick r:id="rId8" action="ppaction://hlinksldjump"/>
              </a:rPr>
              <a:t>Irrigation</a:t>
            </a:r>
            <a:endParaRPr lang="it-IT" sz="2800" dirty="0">
              <a:solidFill>
                <a:schemeClr val="tx1"/>
              </a:solidFill>
              <a:latin typeface="Arial" pitchFamily="34" charset="0"/>
              <a:cs typeface="Arial" pitchFamily="34" charset="0"/>
            </a:endParaRPr>
          </a:p>
        </p:txBody>
      </p:sp>
      <p:sp>
        <p:nvSpPr>
          <p:cNvPr id="14" name="Rettangolo arrotondato 13"/>
          <p:cNvSpPr/>
          <p:nvPr/>
        </p:nvSpPr>
        <p:spPr>
          <a:xfrm>
            <a:off x="755650" y="2924175"/>
            <a:ext cx="1727200" cy="914400"/>
          </a:xfrm>
          <a:prstGeom prst="roundRect">
            <a:avLst>
              <a:gd name="adj" fmla="val 0"/>
            </a:avLst>
          </a:prstGeom>
          <a:blipFill>
            <a:blip r:embed="rId5"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a:solidFill>
                  <a:schemeClr val="tx1"/>
                </a:solidFill>
                <a:latin typeface="Arial" pitchFamily="34" charset="0"/>
                <a:cs typeface="Arial" pitchFamily="34" charset="0"/>
                <a:hlinkClick r:id="rId9" action="ppaction://hlinksldjump"/>
              </a:rPr>
              <a:t>Photo </a:t>
            </a:r>
            <a:r>
              <a:rPr lang="it-IT" sz="2800" dirty="0" err="1">
                <a:solidFill>
                  <a:schemeClr val="tx1"/>
                </a:solidFill>
                <a:latin typeface="Arial" pitchFamily="34" charset="0"/>
                <a:cs typeface="Arial" pitchFamily="34" charset="0"/>
                <a:hlinkClick r:id="rId9" action="ppaction://hlinksldjump"/>
              </a:rPr>
              <a:t>gallery</a:t>
            </a:r>
            <a:endParaRPr lang="it-IT" sz="2800" dirty="0">
              <a:solidFill>
                <a:schemeClr val="tx1"/>
              </a:solidFill>
              <a:latin typeface="Arial" pitchFamily="34" charset="0"/>
              <a:cs typeface="Arial" pitchFamily="34" charset="0"/>
            </a:endParaRPr>
          </a:p>
        </p:txBody>
      </p:sp>
      <p:sp>
        <p:nvSpPr>
          <p:cNvPr id="16" name="Rettangolo arrotondato 15"/>
          <p:cNvSpPr/>
          <p:nvPr/>
        </p:nvSpPr>
        <p:spPr>
          <a:xfrm>
            <a:off x="755650" y="1412875"/>
            <a:ext cx="1655763" cy="914400"/>
          </a:xfrm>
          <a:prstGeom prst="roundRect">
            <a:avLst>
              <a:gd name="adj" fmla="val 0"/>
            </a:avLst>
          </a:prstGeom>
          <a:blipFill>
            <a:blip r:embed="rId5"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err="1">
                <a:solidFill>
                  <a:schemeClr val="tx1"/>
                </a:solidFill>
                <a:latin typeface="Arial" pitchFamily="34" charset="0"/>
                <a:cs typeface="Arial" pitchFamily="34" charset="0"/>
                <a:hlinkClick r:id="rId10" action="ppaction://hlinksldjump"/>
              </a:rPr>
              <a:t>Driving</a:t>
            </a:r>
            <a:r>
              <a:rPr lang="it-IT" sz="2800" dirty="0">
                <a:solidFill>
                  <a:schemeClr val="tx1"/>
                </a:solidFill>
                <a:latin typeface="Arial" pitchFamily="34" charset="0"/>
                <a:cs typeface="Arial" pitchFamily="34" charset="0"/>
                <a:hlinkClick r:id="rId10" action="ppaction://hlinksldjump"/>
              </a:rPr>
              <a:t> </a:t>
            </a:r>
            <a:r>
              <a:rPr lang="it-IT" sz="2800" dirty="0" err="1">
                <a:solidFill>
                  <a:schemeClr val="tx1"/>
                </a:solidFill>
                <a:latin typeface="Arial" pitchFamily="34" charset="0"/>
                <a:cs typeface="Arial" pitchFamily="34" charset="0"/>
                <a:hlinkClick r:id="rId10" action="ppaction://hlinksldjump"/>
              </a:rPr>
              <a:t>question</a:t>
            </a:r>
            <a:endParaRPr lang="it-IT" sz="2800" dirty="0">
              <a:solidFill>
                <a:schemeClr val="tx1"/>
              </a:solidFill>
              <a:latin typeface="Arial" pitchFamily="34" charset="0"/>
              <a:cs typeface="Arial" pitchFamily="34" charset="0"/>
            </a:endParaRPr>
          </a:p>
        </p:txBody>
      </p:sp>
      <p:sp>
        <p:nvSpPr>
          <p:cNvPr id="17" name="Rettangolo arrotondato 16"/>
          <p:cNvSpPr/>
          <p:nvPr/>
        </p:nvSpPr>
        <p:spPr>
          <a:xfrm>
            <a:off x="3419475" y="5013325"/>
            <a:ext cx="2519363" cy="914400"/>
          </a:xfrm>
          <a:prstGeom prst="roundRect">
            <a:avLst>
              <a:gd name="adj" fmla="val 0"/>
            </a:avLst>
          </a:prstGeom>
          <a:blipFill>
            <a:blip r:embed="rId5"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2800">
                <a:solidFill>
                  <a:schemeClr val="tx1"/>
                </a:solidFill>
                <a:latin typeface="Arial" charset="0"/>
                <a:cs typeface="Arial" charset="0"/>
                <a:hlinkClick r:id="rId11" action="ppaction://hlinksldjump"/>
              </a:rPr>
              <a:t>Ma</a:t>
            </a:r>
            <a:r>
              <a:rPr lang="en-US" sz="2800">
                <a:solidFill>
                  <a:schemeClr val="tx1"/>
                </a:solidFill>
                <a:latin typeface="Arial" charset="0"/>
                <a:cs typeface="Arial" charset="0"/>
                <a:hlinkClick r:id="rId11" action="ppaction://hlinksldjump"/>
              </a:rPr>
              <a:t>ize for new energy</a:t>
            </a:r>
            <a:endParaRPr lang="it-IT" sz="2800">
              <a:solidFill>
                <a:schemeClr val="tx1"/>
              </a:solidFill>
            </a:endParaRPr>
          </a:p>
        </p:txBody>
      </p:sp>
      <p:sp>
        <p:nvSpPr>
          <p:cNvPr id="18" name="Rettangolo arrotondato 17"/>
          <p:cNvSpPr/>
          <p:nvPr/>
        </p:nvSpPr>
        <p:spPr>
          <a:xfrm>
            <a:off x="6443663" y="5013325"/>
            <a:ext cx="2016125" cy="914400"/>
          </a:xfrm>
          <a:prstGeom prst="roundRect">
            <a:avLst>
              <a:gd name="adj" fmla="val 0"/>
            </a:avLst>
          </a:prstGeom>
          <a:blipFill>
            <a:blip r:embed="rId5"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t-IT" sz="2800">
                <a:solidFill>
                  <a:schemeClr val="tx1"/>
                </a:solidFill>
                <a:latin typeface="Arial" charset="0"/>
                <a:cs typeface="Arial" charset="0"/>
                <a:hlinkClick r:id="rId12" action="ppaction://hlinksldjump"/>
              </a:rPr>
              <a:t>Energy &amp; maize</a:t>
            </a:r>
            <a:endParaRPr lang="it-IT" sz="2800">
              <a:solidFill>
                <a:schemeClr val="tx1"/>
              </a:solidFill>
            </a:endParaRPr>
          </a:p>
        </p:txBody>
      </p:sp>
      <p:sp>
        <p:nvSpPr>
          <p:cNvPr id="19" name="Rettangolo arrotondato 18"/>
          <p:cNvSpPr/>
          <p:nvPr/>
        </p:nvSpPr>
        <p:spPr>
          <a:xfrm>
            <a:off x="6588125" y="3716338"/>
            <a:ext cx="1800225" cy="914400"/>
          </a:xfrm>
          <a:prstGeom prst="roundRect">
            <a:avLst>
              <a:gd name="adj" fmla="val 0"/>
            </a:avLst>
          </a:prstGeom>
          <a:blipFill>
            <a:blip r:embed="rId5"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err="1">
                <a:solidFill>
                  <a:schemeClr val="tx1"/>
                </a:solidFill>
                <a:latin typeface="Arial" pitchFamily="34" charset="0"/>
                <a:cs typeface="Arial" pitchFamily="34" charset="0"/>
                <a:hlinkClick r:id="rId13" action="ppaction://hlinksldjump"/>
              </a:rPr>
              <a:t>Drip</a:t>
            </a:r>
            <a:r>
              <a:rPr lang="it-IT" sz="2800" dirty="0">
                <a:solidFill>
                  <a:schemeClr val="tx1"/>
                </a:solidFill>
                <a:latin typeface="Arial" pitchFamily="34" charset="0"/>
                <a:cs typeface="Arial" pitchFamily="34" charset="0"/>
                <a:hlinkClick r:id="rId13" action="ppaction://hlinksldjump"/>
              </a:rPr>
              <a:t> </a:t>
            </a:r>
            <a:r>
              <a:rPr lang="it-IT" sz="2800" dirty="0" err="1">
                <a:solidFill>
                  <a:schemeClr val="tx1"/>
                </a:solidFill>
                <a:latin typeface="Arial" pitchFamily="34" charset="0"/>
                <a:cs typeface="Arial" pitchFamily="34" charset="0"/>
                <a:hlinkClick r:id="rId13" action="ppaction://hlinksldjump"/>
              </a:rPr>
              <a:t>irrigation</a:t>
            </a:r>
            <a:endParaRPr lang="it-IT" sz="2800" dirty="0">
              <a:solidFill>
                <a:schemeClr val="tx1"/>
              </a:solidFill>
              <a:latin typeface="Arial" pitchFamily="34" charset="0"/>
              <a:cs typeface="Arial" pitchFamily="34" charset="0"/>
            </a:endParaRPr>
          </a:p>
        </p:txBody>
      </p:sp>
      <p:sp>
        <p:nvSpPr>
          <p:cNvPr id="20" name="Rettangolo arrotondato 19"/>
          <p:cNvSpPr/>
          <p:nvPr/>
        </p:nvSpPr>
        <p:spPr>
          <a:xfrm>
            <a:off x="6588125" y="2565400"/>
            <a:ext cx="1944688" cy="914400"/>
          </a:xfrm>
          <a:prstGeom prst="roundRect">
            <a:avLst>
              <a:gd name="adj" fmla="val 0"/>
            </a:avLst>
          </a:prstGeom>
          <a:blipFill>
            <a:blip r:embed="rId5"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dirty="0">
                <a:solidFill>
                  <a:schemeClr val="tx1"/>
                </a:solidFill>
                <a:latin typeface="Arial" pitchFamily="34" charset="0"/>
                <a:cs typeface="Arial" pitchFamily="34" charset="0"/>
                <a:hlinkClick r:id="rId14" action="ppaction://hlinksldjump"/>
              </a:rPr>
              <a:t>Sprinkler </a:t>
            </a:r>
            <a:r>
              <a:rPr lang="it-IT" sz="2800" dirty="0" err="1">
                <a:solidFill>
                  <a:schemeClr val="tx1"/>
                </a:solidFill>
                <a:latin typeface="Arial" pitchFamily="34" charset="0"/>
                <a:cs typeface="Arial" pitchFamily="34" charset="0"/>
                <a:hlinkClick r:id="rId14" action="ppaction://hlinksldjump"/>
              </a:rPr>
              <a:t>irrigation</a:t>
            </a:r>
            <a:endParaRPr lang="it-IT" sz="2800" dirty="0">
              <a:solidFill>
                <a:schemeClr val="tx1"/>
              </a:solidFill>
              <a:latin typeface="Arial" pitchFamily="34" charset="0"/>
              <a:cs typeface="Arial" pitchFamily="34" charset="0"/>
            </a:endParaRPr>
          </a:p>
        </p:txBody>
      </p:sp>
      <p:sp>
        <p:nvSpPr>
          <p:cNvPr id="15380" name="CasellaDiTesto 4"/>
          <p:cNvSpPr txBox="1">
            <a:spLocks noChangeArrowheads="1"/>
          </p:cNvSpPr>
          <p:nvPr/>
        </p:nvSpPr>
        <p:spPr bwMode="auto">
          <a:xfrm>
            <a:off x="1763713" y="6092825"/>
            <a:ext cx="5040312" cy="517525"/>
          </a:xfrm>
          <a:prstGeom prst="rect">
            <a:avLst/>
          </a:prstGeom>
          <a:noFill/>
          <a:ln w="9525">
            <a:noFill/>
            <a:miter lim="800000"/>
            <a:headEnd/>
            <a:tailEnd/>
          </a:ln>
        </p:spPr>
        <p:txBody>
          <a:bodyPr>
            <a:spAutoFit/>
          </a:bodyPr>
          <a:lstStyle/>
          <a:p>
            <a:pPr algn="ctr"/>
            <a:r>
              <a:rPr lang="it-IT" sz="1400">
                <a:cs typeface="Arial" charset="0"/>
              </a:rPr>
              <a:t>Maurizio N. classe 4 sezione B IIS Garibaldi Macerata A.S. 2012-13 Project Maize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https://encrypted-tbn2.gstatic.com/images?q=tbn:ANd9GcTIswQdzlM99nMgt9Nw33CgpFJkMbCUp57OjZNRCErz7fUAgtPu"/>
          <p:cNvPicPr>
            <a:picLocks noChangeAspect="1" noChangeArrowheads="1"/>
          </p:cNvPicPr>
          <p:nvPr/>
        </p:nvPicPr>
        <p:blipFill>
          <a:blip r:embed="rId2"/>
          <a:srcRect/>
          <a:stretch>
            <a:fillRect/>
          </a:stretch>
        </p:blipFill>
        <p:spPr bwMode="auto">
          <a:xfrm>
            <a:off x="7161213" y="0"/>
            <a:ext cx="1982787" cy="1484313"/>
          </a:xfrm>
          <a:prstGeom prst="rect">
            <a:avLst/>
          </a:prstGeom>
          <a:blipFill dpi="0" rotWithShape="1">
            <a:blip r:embed="rId3"/>
            <a:srcRect/>
            <a:stretch>
              <a:fillRect/>
            </a:stretch>
          </a:blipFill>
          <a:ln w="9525">
            <a:noFill/>
            <a:miter lim="800000"/>
            <a:headEnd/>
            <a:tailEnd/>
          </a:ln>
        </p:spPr>
      </p:pic>
      <p:sp>
        <p:nvSpPr>
          <p:cNvPr id="16386" name="Titolo 1"/>
          <p:cNvSpPr>
            <a:spLocks noGrp="1"/>
          </p:cNvSpPr>
          <p:nvPr>
            <p:ph type="title"/>
          </p:nvPr>
        </p:nvSpPr>
        <p:spPr>
          <a:xfrm>
            <a:off x="250825" y="260350"/>
            <a:ext cx="8229600" cy="1143000"/>
          </a:xfrm>
        </p:spPr>
        <p:txBody>
          <a:bodyPr/>
          <a:lstStyle/>
          <a:p>
            <a:r>
              <a:rPr lang="it-IT" sz="5400" smtClean="0">
                <a:latin typeface="Arial" charset="0"/>
                <a:cs typeface="Arial" charset="0"/>
              </a:rPr>
              <a:t>General Features</a:t>
            </a:r>
          </a:p>
        </p:txBody>
      </p:sp>
      <p:sp>
        <p:nvSpPr>
          <p:cNvPr id="16387" name="Segnaposto contenuto 2"/>
          <p:cNvSpPr>
            <a:spLocks noGrp="1"/>
          </p:cNvSpPr>
          <p:nvPr>
            <p:ph idx="1"/>
          </p:nvPr>
        </p:nvSpPr>
        <p:spPr/>
        <p:txBody>
          <a:bodyPr/>
          <a:lstStyle/>
          <a:p>
            <a:pPr>
              <a:buFont typeface="Arial" charset="0"/>
              <a:buNone/>
            </a:pPr>
            <a:r>
              <a:rPr lang="it-IT" sz="3600" smtClean="0">
                <a:latin typeface="Arial" charset="0"/>
                <a:cs typeface="Arial" charset="0"/>
              </a:rPr>
              <a:t>	</a:t>
            </a:r>
            <a:r>
              <a:rPr lang="en-US" sz="3600" smtClean="0">
                <a:latin typeface="Arial" charset="0"/>
                <a:cs typeface="Arial" charset="0"/>
              </a:rPr>
              <a:t>Maize is a plant that requires the use of a lot of water because it is a spring-summer crop. It requires from       350-800 mm/ha of water. It is a plant that we find more in the north because there is a greater amount of water available.</a:t>
            </a:r>
            <a:endParaRPr lang="it-IT" sz="3600" smtClean="0">
              <a:latin typeface="Arial" charset="0"/>
              <a:cs typeface="Arial" charset="0"/>
            </a:endParaRPr>
          </a:p>
        </p:txBody>
      </p:sp>
      <p:sp>
        <p:nvSpPr>
          <p:cNvPr id="6" name="Pagina iniziale 5">
            <a:hlinkClick r:id="rId4" action="ppaction://hlinksldjump" highlightClick="1"/>
          </p:cNvPr>
          <p:cNvSpPr/>
          <p:nvPr/>
        </p:nvSpPr>
        <p:spPr>
          <a:xfrm>
            <a:off x="7667625" y="6092825"/>
            <a:ext cx="576263" cy="504825"/>
          </a:xfrm>
          <a:prstGeom prst="actionButtonHom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Avanti o successivo 6">
            <a:hlinkClick r:id="" action="ppaction://hlinkshowjump?jump=nextslide" highlightClick="1"/>
          </p:cNvPr>
          <p:cNvSpPr/>
          <p:nvPr/>
        </p:nvSpPr>
        <p:spPr>
          <a:xfrm>
            <a:off x="8243888" y="6092825"/>
            <a:ext cx="576262" cy="504825"/>
          </a:xfrm>
          <a:prstGeom prst="actionButtonForwardNex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Indietro o precedente 7">
            <a:hlinkClick r:id="" action="ppaction://hlinkshowjump?jump=previousslide" highlightClick="1"/>
          </p:cNvPr>
          <p:cNvSpPr/>
          <p:nvPr/>
        </p:nvSpPr>
        <p:spPr>
          <a:xfrm>
            <a:off x="7092950" y="6092825"/>
            <a:ext cx="574675" cy="504825"/>
          </a:xfrm>
          <a:prstGeom prst="actionButtonBackPreviou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6393" name="CasellaDiTesto 4"/>
          <p:cNvSpPr txBox="1">
            <a:spLocks noChangeArrowheads="1"/>
          </p:cNvSpPr>
          <p:nvPr/>
        </p:nvSpPr>
        <p:spPr bwMode="auto">
          <a:xfrm>
            <a:off x="1763713" y="6092825"/>
            <a:ext cx="5040312" cy="517525"/>
          </a:xfrm>
          <a:prstGeom prst="rect">
            <a:avLst/>
          </a:prstGeom>
          <a:noFill/>
          <a:ln w="9525">
            <a:noFill/>
            <a:miter lim="800000"/>
            <a:headEnd/>
            <a:tailEnd/>
          </a:ln>
        </p:spPr>
        <p:txBody>
          <a:bodyPr>
            <a:spAutoFit/>
          </a:bodyPr>
          <a:lstStyle/>
          <a:p>
            <a:pPr algn="ctr"/>
            <a:r>
              <a:rPr lang="it-IT" sz="1400">
                <a:cs typeface="Arial" charset="0"/>
              </a:rPr>
              <a:t>Maurizio N. classe 4 sezione B IIS Garibaldi Macerata A.S. 2012-13 Project Maize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https://encrypted-tbn2.gstatic.com/images?q=tbn:ANd9GcTIswQdzlM99nMgt9Nw33CgpFJkMbCUp57OjZNRCErz7fUAgtPu"/>
          <p:cNvPicPr>
            <a:picLocks noChangeAspect="1" noChangeArrowheads="1"/>
          </p:cNvPicPr>
          <p:nvPr/>
        </p:nvPicPr>
        <p:blipFill>
          <a:blip r:embed="rId2"/>
          <a:srcRect/>
          <a:stretch>
            <a:fillRect/>
          </a:stretch>
        </p:blipFill>
        <p:spPr bwMode="auto">
          <a:xfrm>
            <a:off x="7161213" y="0"/>
            <a:ext cx="1982787" cy="1484313"/>
          </a:xfrm>
          <a:prstGeom prst="rect">
            <a:avLst/>
          </a:prstGeom>
          <a:blipFill dpi="0" rotWithShape="1">
            <a:blip r:embed="rId3"/>
            <a:srcRect/>
            <a:stretch>
              <a:fillRect/>
            </a:stretch>
          </a:blipFill>
          <a:ln w="9525">
            <a:noFill/>
            <a:miter lim="800000"/>
            <a:headEnd/>
            <a:tailEnd/>
          </a:ln>
        </p:spPr>
      </p:pic>
      <p:sp>
        <p:nvSpPr>
          <p:cNvPr id="17411" name="Segnaposto contenuto 2"/>
          <p:cNvSpPr>
            <a:spLocks noGrp="1"/>
          </p:cNvSpPr>
          <p:nvPr>
            <p:ph idx="1"/>
          </p:nvPr>
        </p:nvSpPr>
        <p:spPr/>
        <p:txBody>
          <a:bodyPr/>
          <a:lstStyle/>
          <a:p>
            <a:pPr>
              <a:buFont typeface="Arial" charset="0"/>
              <a:buNone/>
            </a:pPr>
            <a:r>
              <a:rPr lang="it-IT" sz="3600" smtClean="0">
                <a:latin typeface="Arial" charset="0"/>
                <a:cs typeface="Arial" charset="0"/>
              </a:rPr>
              <a:t>	</a:t>
            </a:r>
            <a:r>
              <a:rPr lang="en-US" sz="3600" smtClean="0">
                <a:latin typeface="Arial" charset="0"/>
                <a:cs typeface="Arial" charset="0"/>
              </a:rPr>
              <a:t>Maize is a plant that can become 3 metres high. </a:t>
            </a:r>
          </a:p>
          <a:p>
            <a:pPr>
              <a:buFont typeface="Arial" charset="0"/>
              <a:buNone/>
            </a:pPr>
            <a:r>
              <a:rPr lang="en-US" sz="3600" smtClean="0">
                <a:latin typeface="Arial" charset="0"/>
                <a:cs typeface="Arial" charset="0"/>
              </a:rPr>
              <a:t>The production of maize is about 120-150 tons per hectare.</a:t>
            </a:r>
            <a:endParaRPr lang="it-IT" sz="3600" smtClean="0">
              <a:latin typeface="Arial" charset="0"/>
              <a:cs typeface="Arial" charset="0"/>
            </a:endParaRPr>
          </a:p>
        </p:txBody>
      </p:sp>
      <p:sp>
        <p:nvSpPr>
          <p:cNvPr id="6" name="Pagina iniziale 5">
            <a:hlinkClick r:id="rId4" action="ppaction://hlinksldjump" highlightClick="1"/>
          </p:cNvPr>
          <p:cNvSpPr/>
          <p:nvPr/>
        </p:nvSpPr>
        <p:spPr>
          <a:xfrm>
            <a:off x="7667625" y="6092825"/>
            <a:ext cx="576263" cy="504825"/>
          </a:xfrm>
          <a:prstGeom prst="actionButtonHom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Avanti o successivo 6">
            <a:hlinkClick r:id="" action="ppaction://hlinkshowjump?jump=nextslide" highlightClick="1"/>
          </p:cNvPr>
          <p:cNvSpPr/>
          <p:nvPr/>
        </p:nvSpPr>
        <p:spPr>
          <a:xfrm>
            <a:off x="8243888" y="6092825"/>
            <a:ext cx="576262" cy="504825"/>
          </a:xfrm>
          <a:prstGeom prst="actionButtonForwardNex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Indietro o precedente 7">
            <a:hlinkClick r:id="" action="ppaction://hlinkshowjump?jump=previousslide" highlightClick="1"/>
          </p:cNvPr>
          <p:cNvSpPr/>
          <p:nvPr/>
        </p:nvSpPr>
        <p:spPr>
          <a:xfrm>
            <a:off x="7092950" y="6092825"/>
            <a:ext cx="574675" cy="504825"/>
          </a:xfrm>
          <a:prstGeom prst="actionButtonBackPreviou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7417" name="Titolo 1"/>
          <p:cNvSpPr>
            <a:spLocks/>
          </p:cNvSpPr>
          <p:nvPr/>
        </p:nvSpPr>
        <p:spPr bwMode="auto">
          <a:xfrm>
            <a:off x="250825" y="260350"/>
            <a:ext cx="8229600" cy="1143000"/>
          </a:xfrm>
          <a:prstGeom prst="rect">
            <a:avLst/>
          </a:prstGeom>
          <a:noFill/>
          <a:ln w="9525">
            <a:noFill/>
            <a:miter lim="800000"/>
            <a:headEnd/>
            <a:tailEnd/>
          </a:ln>
        </p:spPr>
        <p:txBody>
          <a:bodyPr anchor="ctr"/>
          <a:lstStyle/>
          <a:p>
            <a:pPr algn="ctr"/>
            <a:r>
              <a:rPr lang="it-IT" sz="5400">
                <a:cs typeface="Arial" charset="0"/>
              </a:rPr>
              <a:t>General Features</a:t>
            </a:r>
          </a:p>
        </p:txBody>
      </p:sp>
      <p:sp>
        <p:nvSpPr>
          <p:cNvPr id="17418" name="CasellaDiTesto 4"/>
          <p:cNvSpPr txBox="1">
            <a:spLocks noChangeArrowheads="1"/>
          </p:cNvSpPr>
          <p:nvPr/>
        </p:nvSpPr>
        <p:spPr bwMode="auto">
          <a:xfrm>
            <a:off x="1763713" y="6092825"/>
            <a:ext cx="5040312" cy="517525"/>
          </a:xfrm>
          <a:prstGeom prst="rect">
            <a:avLst/>
          </a:prstGeom>
          <a:noFill/>
          <a:ln w="9525">
            <a:noFill/>
            <a:miter lim="800000"/>
            <a:headEnd/>
            <a:tailEnd/>
          </a:ln>
        </p:spPr>
        <p:txBody>
          <a:bodyPr>
            <a:spAutoFit/>
          </a:bodyPr>
          <a:lstStyle/>
          <a:p>
            <a:pPr algn="ctr"/>
            <a:r>
              <a:rPr lang="it-IT" sz="1400">
                <a:cs typeface="Arial" charset="0"/>
              </a:rPr>
              <a:t>Maurizio N. classe 4 sezione B IIS Garibaldi Macerata A.S. 2012-13 Project Maize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descr="https://encrypted-tbn2.gstatic.com/images?q=tbn:ANd9GcTIswQdzlM99nMgt9Nw33CgpFJkMbCUp57OjZNRCErz7fUAgtPu"/>
          <p:cNvPicPr>
            <a:picLocks noChangeAspect="1" noChangeArrowheads="1"/>
          </p:cNvPicPr>
          <p:nvPr/>
        </p:nvPicPr>
        <p:blipFill>
          <a:blip r:embed="rId2"/>
          <a:srcRect/>
          <a:stretch>
            <a:fillRect/>
          </a:stretch>
        </p:blipFill>
        <p:spPr bwMode="auto">
          <a:xfrm>
            <a:off x="7161213" y="0"/>
            <a:ext cx="1982787" cy="1484313"/>
          </a:xfrm>
          <a:prstGeom prst="rect">
            <a:avLst/>
          </a:prstGeom>
          <a:blipFill dpi="0" rotWithShape="1">
            <a:blip r:embed="rId3"/>
            <a:srcRect/>
            <a:stretch>
              <a:fillRect/>
            </a:stretch>
          </a:blipFill>
          <a:ln w="9525">
            <a:noFill/>
            <a:miter lim="800000"/>
            <a:headEnd/>
            <a:tailEnd/>
          </a:ln>
        </p:spPr>
      </p:pic>
      <p:sp>
        <p:nvSpPr>
          <p:cNvPr id="18434" name="Titolo 1"/>
          <p:cNvSpPr>
            <a:spLocks noGrp="1"/>
          </p:cNvSpPr>
          <p:nvPr>
            <p:ph type="title"/>
          </p:nvPr>
        </p:nvSpPr>
        <p:spPr/>
        <p:txBody>
          <a:bodyPr/>
          <a:lstStyle/>
          <a:p>
            <a:pPr algn="l"/>
            <a:r>
              <a:rPr lang="it-IT" sz="5400" smtClean="0">
                <a:latin typeface="Arial" charset="0"/>
                <a:cs typeface="Arial" charset="0"/>
              </a:rPr>
              <a:t> Irrigation methods</a:t>
            </a:r>
          </a:p>
        </p:txBody>
      </p:sp>
      <p:sp>
        <p:nvSpPr>
          <p:cNvPr id="18435" name="Segnaposto contenuto 2"/>
          <p:cNvSpPr>
            <a:spLocks noGrp="1"/>
          </p:cNvSpPr>
          <p:nvPr>
            <p:ph idx="1"/>
          </p:nvPr>
        </p:nvSpPr>
        <p:spPr/>
        <p:txBody>
          <a:bodyPr/>
          <a:lstStyle/>
          <a:p>
            <a:pPr>
              <a:buFont typeface="Arial" charset="0"/>
              <a:buNone/>
            </a:pPr>
            <a:r>
              <a:rPr lang="it-IT" sz="3600" smtClean="0">
                <a:latin typeface="Arial" charset="0"/>
                <a:cs typeface="Arial" charset="0"/>
              </a:rPr>
              <a:t>	</a:t>
            </a:r>
            <a:br>
              <a:rPr lang="it-IT" sz="3600" smtClean="0">
                <a:latin typeface="Arial" charset="0"/>
                <a:cs typeface="Arial" charset="0"/>
              </a:rPr>
            </a:br>
            <a:r>
              <a:rPr lang="en-US" sz="3600" smtClean="0">
                <a:latin typeface="Arial" charset="0"/>
                <a:cs typeface="Arial" charset="0"/>
              </a:rPr>
              <a:t>To irrigate the maize we have three methods: scrolling, sprinkling and drip. The best is to drip because it is the one with which you use less water.</a:t>
            </a:r>
            <a:endParaRPr lang="it-IT" sz="3600" smtClean="0">
              <a:latin typeface="Arial" charset="0"/>
              <a:cs typeface="Arial" charset="0"/>
            </a:endParaRPr>
          </a:p>
        </p:txBody>
      </p:sp>
      <p:sp>
        <p:nvSpPr>
          <p:cNvPr id="6" name="Pagina iniziale 5">
            <a:hlinkClick r:id="rId4" action="ppaction://hlinksldjump" highlightClick="1"/>
          </p:cNvPr>
          <p:cNvSpPr/>
          <p:nvPr/>
        </p:nvSpPr>
        <p:spPr>
          <a:xfrm>
            <a:off x="7667625" y="6092825"/>
            <a:ext cx="576263" cy="504825"/>
          </a:xfrm>
          <a:prstGeom prst="actionButtonHom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Avanti o successivo 6">
            <a:hlinkClick r:id="" action="ppaction://hlinkshowjump?jump=nextslide" highlightClick="1"/>
          </p:cNvPr>
          <p:cNvSpPr/>
          <p:nvPr/>
        </p:nvSpPr>
        <p:spPr>
          <a:xfrm>
            <a:off x="8243888" y="6092825"/>
            <a:ext cx="576262" cy="504825"/>
          </a:xfrm>
          <a:prstGeom prst="actionButtonForwardNex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Indietro o precedente 7">
            <a:hlinkClick r:id="" action="ppaction://hlinkshowjump?jump=previousslide" highlightClick="1"/>
          </p:cNvPr>
          <p:cNvSpPr/>
          <p:nvPr/>
        </p:nvSpPr>
        <p:spPr>
          <a:xfrm>
            <a:off x="7092950" y="6092825"/>
            <a:ext cx="574675" cy="504825"/>
          </a:xfrm>
          <a:prstGeom prst="actionButtonBackPreviou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8441" name="CasellaDiTesto 4"/>
          <p:cNvSpPr txBox="1">
            <a:spLocks noChangeArrowheads="1"/>
          </p:cNvSpPr>
          <p:nvPr/>
        </p:nvSpPr>
        <p:spPr bwMode="auto">
          <a:xfrm>
            <a:off x="1763713" y="6092825"/>
            <a:ext cx="5040312" cy="517525"/>
          </a:xfrm>
          <a:prstGeom prst="rect">
            <a:avLst/>
          </a:prstGeom>
          <a:noFill/>
          <a:ln w="9525">
            <a:noFill/>
            <a:miter lim="800000"/>
            <a:headEnd/>
            <a:tailEnd/>
          </a:ln>
        </p:spPr>
        <p:txBody>
          <a:bodyPr>
            <a:spAutoFit/>
          </a:bodyPr>
          <a:lstStyle/>
          <a:p>
            <a:pPr algn="ctr"/>
            <a:r>
              <a:rPr lang="it-IT" sz="1400">
                <a:cs typeface="Arial" charset="0"/>
              </a:rPr>
              <a:t>Maurizio N. classe 4 sezione B IIS Garibaldi Macerata A.S. 2012-13 Project Maize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https://encrypted-tbn2.gstatic.com/images?q=tbn:ANd9GcTIswQdzlM99nMgt9Nw33CgpFJkMbCUp57OjZNRCErz7fUAgtPu"/>
          <p:cNvPicPr>
            <a:picLocks noChangeAspect="1" noChangeArrowheads="1"/>
          </p:cNvPicPr>
          <p:nvPr/>
        </p:nvPicPr>
        <p:blipFill>
          <a:blip r:embed="rId2"/>
          <a:srcRect/>
          <a:stretch>
            <a:fillRect/>
          </a:stretch>
        </p:blipFill>
        <p:spPr bwMode="auto">
          <a:xfrm>
            <a:off x="7161213" y="0"/>
            <a:ext cx="1982787" cy="1484313"/>
          </a:xfrm>
          <a:prstGeom prst="rect">
            <a:avLst/>
          </a:prstGeom>
          <a:blipFill dpi="0" rotWithShape="1">
            <a:blip r:embed="rId3"/>
            <a:srcRect/>
            <a:stretch>
              <a:fillRect/>
            </a:stretch>
          </a:blipFill>
          <a:ln w="9525">
            <a:noFill/>
            <a:miter lim="800000"/>
            <a:headEnd/>
            <a:tailEnd/>
          </a:ln>
        </p:spPr>
      </p:pic>
      <p:sp>
        <p:nvSpPr>
          <p:cNvPr id="19458" name="Titolo 1"/>
          <p:cNvSpPr>
            <a:spLocks noGrp="1"/>
          </p:cNvSpPr>
          <p:nvPr>
            <p:ph type="title"/>
          </p:nvPr>
        </p:nvSpPr>
        <p:spPr>
          <a:xfrm>
            <a:off x="-323850" y="333375"/>
            <a:ext cx="7775575" cy="1143000"/>
          </a:xfrm>
        </p:spPr>
        <p:txBody>
          <a:bodyPr/>
          <a:lstStyle/>
          <a:p>
            <a:r>
              <a:rPr lang="it-IT" sz="4600" smtClean="0">
                <a:latin typeface="Arial" charset="0"/>
                <a:cs typeface="Arial" charset="0"/>
              </a:rPr>
              <a:t>Surface irrigation</a:t>
            </a:r>
          </a:p>
        </p:txBody>
      </p:sp>
      <p:sp>
        <p:nvSpPr>
          <p:cNvPr id="19459" name="Segnaposto contenuto 2"/>
          <p:cNvSpPr>
            <a:spLocks noGrp="1"/>
          </p:cNvSpPr>
          <p:nvPr>
            <p:ph idx="1"/>
          </p:nvPr>
        </p:nvSpPr>
        <p:spPr/>
        <p:txBody>
          <a:bodyPr/>
          <a:lstStyle/>
          <a:p>
            <a:pPr>
              <a:buFont typeface="Arial" charset="0"/>
              <a:buNone/>
            </a:pPr>
            <a:r>
              <a:rPr lang="it-IT" sz="3600" smtClean="0">
                <a:latin typeface="Arial" charset="0"/>
                <a:cs typeface="Arial" charset="0"/>
              </a:rPr>
              <a:t>	</a:t>
            </a:r>
            <a:r>
              <a:rPr lang="en-US" sz="3600" smtClean="0">
                <a:latin typeface="Arial" charset="0"/>
                <a:cs typeface="Arial" charset="0"/>
              </a:rPr>
              <a:t>The surface irrigation is the method that serves the greater amount of water as it has to cover the whole ground. With this method, the water evaporates, so there is an excessive consumption of water</a:t>
            </a:r>
            <a:r>
              <a:rPr lang="it-IT" sz="3600" smtClean="0">
                <a:latin typeface="Arial" charset="0"/>
                <a:cs typeface="Arial" charset="0"/>
              </a:rPr>
              <a:t>.</a:t>
            </a:r>
          </a:p>
        </p:txBody>
      </p:sp>
      <p:sp>
        <p:nvSpPr>
          <p:cNvPr id="6" name="Pagina iniziale 5">
            <a:hlinkClick r:id="rId4" action="ppaction://hlinksldjump" highlightClick="1"/>
          </p:cNvPr>
          <p:cNvSpPr/>
          <p:nvPr/>
        </p:nvSpPr>
        <p:spPr>
          <a:xfrm>
            <a:off x="7667625" y="6092825"/>
            <a:ext cx="576263" cy="504825"/>
          </a:xfrm>
          <a:prstGeom prst="actionButtonHom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Avanti o successivo 6">
            <a:hlinkClick r:id="" action="ppaction://hlinkshowjump?jump=nextslide" highlightClick="1"/>
          </p:cNvPr>
          <p:cNvSpPr/>
          <p:nvPr/>
        </p:nvSpPr>
        <p:spPr>
          <a:xfrm>
            <a:off x="8243888" y="6092825"/>
            <a:ext cx="576262" cy="504825"/>
          </a:xfrm>
          <a:prstGeom prst="actionButtonForwardNex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Indietro o precedente 7">
            <a:hlinkClick r:id="" action="ppaction://hlinkshowjump?jump=previousslide" highlightClick="1"/>
          </p:cNvPr>
          <p:cNvSpPr/>
          <p:nvPr/>
        </p:nvSpPr>
        <p:spPr>
          <a:xfrm>
            <a:off x="7092950" y="6092825"/>
            <a:ext cx="574675" cy="504825"/>
          </a:xfrm>
          <a:prstGeom prst="actionButtonBackPreviou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9465" name="CasellaDiTesto 4"/>
          <p:cNvSpPr txBox="1">
            <a:spLocks noChangeArrowheads="1"/>
          </p:cNvSpPr>
          <p:nvPr/>
        </p:nvSpPr>
        <p:spPr bwMode="auto">
          <a:xfrm>
            <a:off x="1763713" y="6092825"/>
            <a:ext cx="5040312" cy="517525"/>
          </a:xfrm>
          <a:prstGeom prst="rect">
            <a:avLst/>
          </a:prstGeom>
          <a:noFill/>
          <a:ln w="9525">
            <a:noFill/>
            <a:miter lim="800000"/>
            <a:headEnd/>
            <a:tailEnd/>
          </a:ln>
        </p:spPr>
        <p:txBody>
          <a:bodyPr>
            <a:spAutoFit/>
          </a:bodyPr>
          <a:lstStyle/>
          <a:p>
            <a:pPr algn="ctr"/>
            <a:r>
              <a:rPr lang="it-IT" sz="1400">
                <a:cs typeface="Arial" charset="0"/>
              </a:rPr>
              <a:t>Maurizio N. classe 4 sezione B IIS Garibaldi Macerata A.S. 2012-13 Project Maize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https://encrypted-tbn2.gstatic.com/images?q=tbn:ANd9GcTIswQdzlM99nMgt9Nw33CgpFJkMbCUp57OjZNRCErz7fUAgtPu"/>
          <p:cNvPicPr>
            <a:picLocks noChangeAspect="1" noChangeArrowheads="1"/>
          </p:cNvPicPr>
          <p:nvPr/>
        </p:nvPicPr>
        <p:blipFill>
          <a:blip r:embed="rId2"/>
          <a:srcRect/>
          <a:stretch>
            <a:fillRect/>
          </a:stretch>
        </p:blipFill>
        <p:spPr bwMode="auto">
          <a:xfrm>
            <a:off x="7161213" y="0"/>
            <a:ext cx="1982787" cy="1484313"/>
          </a:xfrm>
          <a:prstGeom prst="rect">
            <a:avLst/>
          </a:prstGeom>
          <a:blipFill dpi="0" rotWithShape="1">
            <a:blip r:embed="rId3"/>
            <a:srcRect/>
            <a:stretch>
              <a:fillRect/>
            </a:stretch>
          </a:blipFill>
          <a:ln w="9525">
            <a:noFill/>
            <a:miter lim="800000"/>
            <a:headEnd/>
            <a:tailEnd/>
          </a:ln>
        </p:spPr>
      </p:pic>
      <p:sp>
        <p:nvSpPr>
          <p:cNvPr id="20482" name="Titolo 1"/>
          <p:cNvSpPr>
            <a:spLocks noGrp="1"/>
          </p:cNvSpPr>
          <p:nvPr>
            <p:ph type="title"/>
          </p:nvPr>
        </p:nvSpPr>
        <p:spPr>
          <a:xfrm>
            <a:off x="-468313" y="260350"/>
            <a:ext cx="8135938" cy="1143000"/>
          </a:xfrm>
        </p:spPr>
        <p:txBody>
          <a:bodyPr/>
          <a:lstStyle/>
          <a:p>
            <a:r>
              <a:rPr lang="it-IT" sz="4900" smtClean="0">
                <a:latin typeface="Arial" charset="0"/>
                <a:cs typeface="Arial" charset="0"/>
              </a:rPr>
              <a:t>Sprinkler irrigation</a:t>
            </a:r>
          </a:p>
        </p:txBody>
      </p:sp>
      <p:sp>
        <p:nvSpPr>
          <p:cNvPr id="20483" name="Segnaposto contenuto 2"/>
          <p:cNvSpPr>
            <a:spLocks noGrp="1"/>
          </p:cNvSpPr>
          <p:nvPr>
            <p:ph idx="1"/>
          </p:nvPr>
        </p:nvSpPr>
        <p:spPr/>
        <p:txBody>
          <a:bodyPr/>
          <a:lstStyle/>
          <a:p>
            <a:pPr>
              <a:buFont typeface="Arial" charset="0"/>
              <a:buNone/>
            </a:pPr>
            <a:r>
              <a:rPr lang="it-IT" sz="3600" smtClean="0">
                <a:latin typeface="Arial" charset="0"/>
                <a:cs typeface="Arial" charset="0"/>
              </a:rPr>
              <a:t>	</a:t>
            </a:r>
            <a:r>
              <a:rPr lang="en-US" sz="3600" smtClean="0">
                <a:latin typeface="Arial" charset="0"/>
                <a:cs typeface="Arial" charset="0"/>
              </a:rPr>
              <a:t>The sprinkler irrigation is more convenient than scrolling. This method consists in spreading with a water jet, in the form of very small droplets.</a:t>
            </a:r>
            <a:endParaRPr lang="it-IT" sz="3600" smtClean="0">
              <a:latin typeface="Arial" charset="0"/>
              <a:cs typeface="Arial" charset="0"/>
            </a:endParaRPr>
          </a:p>
        </p:txBody>
      </p:sp>
      <p:sp>
        <p:nvSpPr>
          <p:cNvPr id="6" name="Pagina iniziale 5">
            <a:hlinkClick r:id="rId4" action="ppaction://hlinksldjump" highlightClick="1"/>
          </p:cNvPr>
          <p:cNvSpPr/>
          <p:nvPr/>
        </p:nvSpPr>
        <p:spPr>
          <a:xfrm>
            <a:off x="7667625" y="6092825"/>
            <a:ext cx="576263" cy="504825"/>
          </a:xfrm>
          <a:prstGeom prst="actionButtonHom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Avanti o successivo 6">
            <a:hlinkClick r:id="" action="ppaction://hlinkshowjump?jump=nextslide" highlightClick="1"/>
          </p:cNvPr>
          <p:cNvSpPr/>
          <p:nvPr/>
        </p:nvSpPr>
        <p:spPr>
          <a:xfrm>
            <a:off x="8243888" y="6092825"/>
            <a:ext cx="576262" cy="504825"/>
          </a:xfrm>
          <a:prstGeom prst="actionButtonForwardNex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Indietro o precedente 7">
            <a:hlinkClick r:id="" action="ppaction://hlinkshowjump?jump=previousslide" highlightClick="1"/>
          </p:cNvPr>
          <p:cNvSpPr/>
          <p:nvPr/>
        </p:nvSpPr>
        <p:spPr>
          <a:xfrm>
            <a:off x="7092950" y="6092825"/>
            <a:ext cx="574675" cy="504825"/>
          </a:xfrm>
          <a:prstGeom prst="actionButtonBackPreviou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0489" name="CasellaDiTesto 4"/>
          <p:cNvSpPr txBox="1">
            <a:spLocks noChangeArrowheads="1"/>
          </p:cNvSpPr>
          <p:nvPr/>
        </p:nvSpPr>
        <p:spPr bwMode="auto">
          <a:xfrm>
            <a:off x="1763713" y="6092825"/>
            <a:ext cx="5040312" cy="517525"/>
          </a:xfrm>
          <a:prstGeom prst="rect">
            <a:avLst/>
          </a:prstGeom>
          <a:noFill/>
          <a:ln w="9525">
            <a:noFill/>
            <a:miter lim="800000"/>
            <a:headEnd/>
            <a:tailEnd/>
          </a:ln>
        </p:spPr>
        <p:txBody>
          <a:bodyPr>
            <a:spAutoFit/>
          </a:bodyPr>
          <a:lstStyle/>
          <a:p>
            <a:pPr algn="ctr"/>
            <a:r>
              <a:rPr lang="it-IT" sz="1400">
                <a:cs typeface="Arial" charset="0"/>
              </a:rPr>
              <a:t>Maurizio N. classe 4 sezione B IIS Garibaldi Macerata A.S. 2012-13 Project Maize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https://encrypted-tbn2.gstatic.com/images?q=tbn:ANd9GcTIswQdzlM99nMgt9Nw33CgpFJkMbCUp57OjZNRCErz7fUAgtPu"/>
          <p:cNvPicPr>
            <a:picLocks noChangeAspect="1" noChangeArrowheads="1"/>
          </p:cNvPicPr>
          <p:nvPr/>
        </p:nvPicPr>
        <p:blipFill>
          <a:blip r:embed="rId2"/>
          <a:srcRect/>
          <a:stretch>
            <a:fillRect/>
          </a:stretch>
        </p:blipFill>
        <p:spPr bwMode="auto">
          <a:xfrm>
            <a:off x="7161213" y="0"/>
            <a:ext cx="1982787" cy="1484313"/>
          </a:xfrm>
          <a:prstGeom prst="rect">
            <a:avLst/>
          </a:prstGeom>
          <a:blipFill dpi="0" rotWithShape="1">
            <a:blip r:embed="rId3"/>
            <a:srcRect/>
            <a:stretch>
              <a:fillRect/>
            </a:stretch>
          </a:blipFill>
          <a:ln w="9525">
            <a:noFill/>
            <a:miter lim="800000"/>
            <a:headEnd/>
            <a:tailEnd/>
          </a:ln>
        </p:spPr>
      </p:pic>
      <p:sp>
        <p:nvSpPr>
          <p:cNvPr id="21506" name="Titolo 1"/>
          <p:cNvSpPr>
            <a:spLocks noGrp="1"/>
          </p:cNvSpPr>
          <p:nvPr>
            <p:ph type="title"/>
          </p:nvPr>
        </p:nvSpPr>
        <p:spPr>
          <a:xfrm>
            <a:off x="-468313" y="260350"/>
            <a:ext cx="8135938" cy="1143000"/>
          </a:xfrm>
        </p:spPr>
        <p:txBody>
          <a:bodyPr/>
          <a:lstStyle/>
          <a:p>
            <a:r>
              <a:rPr lang="it-IT" sz="4700" smtClean="0">
                <a:latin typeface="Arial" charset="0"/>
                <a:cs typeface="Arial" charset="0"/>
              </a:rPr>
              <a:t>Drip irrigation</a:t>
            </a:r>
          </a:p>
        </p:txBody>
      </p:sp>
      <p:sp>
        <p:nvSpPr>
          <p:cNvPr id="21507" name="Segnaposto contenuto 2"/>
          <p:cNvSpPr>
            <a:spLocks noGrp="1"/>
          </p:cNvSpPr>
          <p:nvPr>
            <p:ph idx="1"/>
          </p:nvPr>
        </p:nvSpPr>
        <p:spPr/>
        <p:txBody>
          <a:bodyPr/>
          <a:lstStyle/>
          <a:p>
            <a:pPr>
              <a:buFont typeface="Arial" charset="0"/>
              <a:buNone/>
            </a:pPr>
            <a:r>
              <a:rPr lang="it-IT" sz="3600" smtClean="0">
                <a:latin typeface="Arial" charset="0"/>
                <a:cs typeface="Arial" charset="0"/>
              </a:rPr>
              <a:t>	</a:t>
            </a:r>
            <a:r>
              <a:rPr lang="en-US" sz="3600" smtClean="0">
                <a:latin typeface="Arial" charset="0"/>
                <a:cs typeface="Arial" charset="0"/>
              </a:rPr>
              <a:t> The drip irrigation and the most convenient method to save water and energy because the right amount of water to the plant. This method is very simple and consists in arranging the tubes drilled between the rows of maize.</a:t>
            </a:r>
            <a:endParaRPr lang="it-IT" sz="3600" smtClean="0">
              <a:latin typeface="Arial" charset="0"/>
              <a:cs typeface="Arial" charset="0"/>
            </a:endParaRPr>
          </a:p>
        </p:txBody>
      </p:sp>
      <p:sp>
        <p:nvSpPr>
          <p:cNvPr id="6" name="Pagina iniziale 5">
            <a:hlinkClick r:id="rId4" action="ppaction://hlinksldjump" highlightClick="1"/>
          </p:cNvPr>
          <p:cNvSpPr/>
          <p:nvPr/>
        </p:nvSpPr>
        <p:spPr>
          <a:xfrm>
            <a:off x="7667625" y="6092825"/>
            <a:ext cx="576263" cy="504825"/>
          </a:xfrm>
          <a:prstGeom prst="actionButtonHom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Avanti o successivo 6">
            <a:hlinkClick r:id="" action="ppaction://hlinkshowjump?jump=nextslide" highlightClick="1"/>
          </p:cNvPr>
          <p:cNvSpPr/>
          <p:nvPr/>
        </p:nvSpPr>
        <p:spPr>
          <a:xfrm>
            <a:off x="8243888" y="6092825"/>
            <a:ext cx="576262" cy="504825"/>
          </a:xfrm>
          <a:prstGeom prst="actionButtonForwardNex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Indietro o precedente 7">
            <a:hlinkClick r:id="" action="ppaction://hlinkshowjump?jump=previousslide" highlightClick="1"/>
          </p:cNvPr>
          <p:cNvSpPr/>
          <p:nvPr/>
        </p:nvSpPr>
        <p:spPr>
          <a:xfrm>
            <a:off x="7092950" y="6092825"/>
            <a:ext cx="574675" cy="504825"/>
          </a:xfrm>
          <a:prstGeom prst="actionButtonBackPreviou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1513" name="CasellaDiTesto 4"/>
          <p:cNvSpPr txBox="1">
            <a:spLocks noChangeArrowheads="1"/>
          </p:cNvSpPr>
          <p:nvPr/>
        </p:nvSpPr>
        <p:spPr bwMode="auto">
          <a:xfrm>
            <a:off x="1763713" y="6092825"/>
            <a:ext cx="5040312" cy="517525"/>
          </a:xfrm>
          <a:prstGeom prst="rect">
            <a:avLst/>
          </a:prstGeom>
          <a:noFill/>
          <a:ln w="9525">
            <a:noFill/>
            <a:miter lim="800000"/>
            <a:headEnd/>
            <a:tailEnd/>
          </a:ln>
        </p:spPr>
        <p:txBody>
          <a:bodyPr>
            <a:spAutoFit/>
          </a:bodyPr>
          <a:lstStyle/>
          <a:p>
            <a:pPr algn="ctr"/>
            <a:r>
              <a:rPr lang="it-IT" sz="1400">
                <a:cs typeface="Arial" charset="0"/>
              </a:rPr>
              <a:t>Maurizio N. classe 4 sezione B IIS Garibaldi Macerata A.S. 2012-13 Project Maize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https://encrypted-tbn2.gstatic.com/images?q=tbn:ANd9GcTIswQdzlM99nMgt9Nw33CgpFJkMbCUp57OjZNRCErz7fUAgtPu"/>
          <p:cNvPicPr>
            <a:picLocks noChangeAspect="1" noChangeArrowheads="1"/>
          </p:cNvPicPr>
          <p:nvPr/>
        </p:nvPicPr>
        <p:blipFill>
          <a:blip r:embed="rId2"/>
          <a:srcRect/>
          <a:stretch>
            <a:fillRect/>
          </a:stretch>
        </p:blipFill>
        <p:spPr bwMode="auto">
          <a:xfrm>
            <a:off x="7161213" y="0"/>
            <a:ext cx="1982787" cy="1484313"/>
          </a:xfrm>
          <a:prstGeom prst="rect">
            <a:avLst/>
          </a:prstGeom>
          <a:blipFill dpi="0" rotWithShape="1">
            <a:blip r:embed="rId3"/>
            <a:srcRect/>
            <a:stretch>
              <a:fillRect/>
            </a:stretch>
          </a:blipFill>
          <a:ln w="9525">
            <a:noFill/>
            <a:miter lim="800000"/>
            <a:headEnd/>
            <a:tailEnd/>
          </a:ln>
        </p:spPr>
      </p:pic>
      <p:sp>
        <p:nvSpPr>
          <p:cNvPr id="22530" name="Titolo 1"/>
          <p:cNvSpPr>
            <a:spLocks noGrp="1"/>
          </p:cNvSpPr>
          <p:nvPr>
            <p:ph type="title"/>
          </p:nvPr>
        </p:nvSpPr>
        <p:spPr>
          <a:xfrm>
            <a:off x="-468313" y="260350"/>
            <a:ext cx="8135938" cy="1143000"/>
          </a:xfrm>
        </p:spPr>
        <p:txBody>
          <a:bodyPr/>
          <a:lstStyle/>
          <a:p>
            <a:r>
              <a:rPr lang="it-IT" sz="4900" smtClean="0">
                <a:latin typeface="Arial" charset="0"/>
                <a:cs typeface="Arial" charset="0"/>
              </a:rPr>
              <a:t>Energy &amp; maize</a:t>
            </a:r>
          </a:p>
        </p:txBody>
      </p:sp>
      <p:sp>
        <p:nvSpPr>
          <p:cNvPr id="22531" name="Segnaposto contenuto 2"/>
          <p:cNvSpPr>
            <a:spLocks noGrp="1"/>
          </p:cNvSpPr>
          <p:nvPr>
            <p:ph idx="1"/>
          </p:nvPr>
        </p:nvSpPr>
        <p:spPr/>
        <p:txBody>
          <a:bodyPr/>
          <a:lstStyle/>
          <a:p>
            <a:pPr>
              <a:buFont typeface="Arial" charset="0"/>
              <a:buNone/>
            </a:pPr>
            <a:r>
              <a:rPr lang="it-IT" sz="3600" smtClean="0">
                <a:latin typeface="Arial" charset="0"/>
                <a:cs typeface="Arial" charset="0"/>
              </a:rPr>
              <a:t>	Maize</a:t>
            </a:r>
            <a:r>
              <a:rPr lang="en-US" sz="3600" smtClean="0">
                <a:latin typeface="Arial" charset="0"/>
                <a:cs typeface="Arial" charset="0"/>
              </a:rPr>
              <a:t> is a plant that does not consume energy but produces it. For example, to produce energy, irrigation canals can be installed mini-plants that produce clean electricity due to the water flow. The energy can be sold or used for corporate needs.</a:t>
            </a:r>
            <a:endParaRPr lang="it-IT" sz="3600" smtClean="0">
              <a:latin typeface="Arial" charset="0"/>
              <a:cs typeface="Arial" charset="0"/>
            </a:endParaRPr>
          </a:p>
          <a:p>
            <a:pPr>
              <a:buFont typeface="Arial" charset="0"/>
              <a:buNone/>
            </a:pPr>
            <a:endParaRPr lang="it-IT" sz="3600" smtClean="0">
              <a:latin typeface="Arial" charset="0"/>
              <a:cs typeface="Arial" charset="0"/>
            </a:endParaRPr>
          </a:p>
        </p:txBody>
      </p:sp>
      <p:sp>
        <p:nvSpPr>
          <p:cNvPr id="6" name="Pagina iniziale 5">
            <a:hlinkClick r:id="rId4" action="ppaction://hlinksldjump" highlightClick="1"/>
          </p:cNvPr>
          <p:cNvSpPr/>
          <p:nvPr/>
        </p:nvSpPr>
        <p:spPr>
          <a:xfrm>
            <a:off x="7667625" y="6092825"/>
            <a:ext cx="576263" cy="504825"/>
          </a:xfrm>
          <a:prstGeom prst="actionButtonHom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Avanti o successivo 6">
            <a:hlinkClick r:id="" action="ppaction://hlinkshowjump?jump=nextslide" highlightClick="1"/>
          </p:cNvPr>
          <p:cNvSpPr/>
          <p:nvPr/>
        </p:nvSpPr>
        <p:spPr>
          <a:xfrm>
            <a:off x="8243888" y="6092825"/>
            <a:ext cx="576262" cy="504825"/>
          </a:xfrm>
          <a:prstGeom prst="actionButtonForwardNex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Indietro o precedente 7">
            <a:hlinkClick r:id="" action="ppaction://hlinkshowjump?jump=previousslide" highlightClick="1"/>
          </p:cNvPr>
          <p:cNvSpPr/>
          <p:nvPr/>
        </p:nvSpPr>
        <p:spPr>
          <a:xfrm>
            <a:off x="7092950" y="6092825"/>
            <a:ext cx="574675" cy="504825"/>
          </a:xfrm>
          <a:prstGeom prst="actionButtonBackPreviou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2537" name="CasellaDiTesto 4"/>
          <p:cNvSpPr txBox="1">
            <a:spLocks noChangeArrowheads="1"/>
          </p:cNvSpPr>
          <p:nvPr/>
        </p:nvSpPr>
        <p:spPr bwMode="auto">
          <a:xfrm>
            <a:off x="1763713" y="6092825"/>
            <a:ext cx="5040312" cy="517525"/>
          </a:xfrm>
          <a:prstGeom prst="rect">
            <a:avLst/>
          </a:prstGeom>
          <a:noFill/>
          <a:ln w="9525">
            <a:noFill/>
            <a:miter lim="800000"/>
            <a:headEnd/>
            <a:tailEnd/>
          </a:ln>
        </p:spPr>
        <p:txBody>
          <a:bodyPr>
            <a:spAutoFit/>
          </a:bodyPr>
          <a:lstStyle/>
          <a:p>
            <a:pPr algn="ctr"/>
            <a:r>
              <a:rPr lang="it-IT" sz="1400">
                <a:cs typeface="Arial" charset="0"/>
              </a:rPr>
              <a:t>Maurizio N. classe 4 sezione B IIS Garibaldi Macerata A.S. 2012-13 Project Maize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a:blip xmlns:r="http://schemas.openxmlformats.org/officeDocument/2006/relationships" r:embed="rId1"/>
          <a:tile tx="0" ty="0" sx="100000" sy="100000" flip="none" algn="tl"/>
        </a:blip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604</Words>
  <Application>Microsoft Office PowerPoint</Application>
  <PresentationFormat>Presentazione su schermo (4:3)</PresentationFormat>
  <Paragraphs>58</Paragraphs>
  <Slides>18</Slides>
  <Notes>0</Notes>
  <HiddenSlides>0</HiddenSlides>
  <MMClips>0</MMClips>
  <ScaleCrop>false</ScaleCrop>
  <HeadingPairs>
    <vt:vector size="6" baseType="variant">
      <vt:variant>
        <vt:lpstr>Caratteri utilizzati</vt:lpstr>
      </vt:variant>
      <vt:variant>
        <vt:i4>2</vt:i4>
      </vt:variant>
      <vt:variant>
        <vt:lpstr>Modello struttura</vt:lpstr>
      </vt:variant>
      <vt:variant>
        <vt:i4>1</vt:i4>
      </vt:variant>
      <vt:variant>
        <vt:lpstr>Titoli diapositive</vt:lpstr>
      </vt:variant>
      <vt:variant>
        <vt:i4>18</vt:i4>
      </vt:variant>
    </vt:vector>
  </HeadingPairs>
  <TitlesOfParts>
    <vt:vector size="21" baseType="lpstr">
      <vt:lpstr>Calibri</vt:lpstr>
      <vt:lpstr>Arial</vt:lpstr>
      <vt:lpstr>Tema di Office</vt:lpstr>
      <vt:lpstr>Diapositiva 1</vt:lpstr>
      <vt:lpstr>MAP</vt:lpstr>
      <vt:lpstr>General Features</vt:lpstr>
      <vt:lpstr>Diapositiva 4</vt:lpstr>
      <vt:lpstr> Irrigation methods</vt:lpstr>
      <vt:lpstr>Surface irrigation</vt:lpstr>
      <vt:lpstr>Sprinkler irrigation</vt:lpstr>
      <vt:lpstr>Drip irrigation</vt:lpstr>
      <vt:lpstr>Energy &amp; maize</vt:lpstr>
      <vt:lpstr>Maize for new energy</vt:lpstr>
      <vt:lpstr>Driving question</vt:lpstr>
      <vt:lpstr>Bibliography</vt:lpstr>
      <vt:lpstr>Photo gallery</vt:lpstr>
      <vt:lpstr>Drip irrigation</vt:lpstr>
      <vt:lpstr>Sprinkler irrigation</vt:lpstr>
      <vt:lpstr>Surface irrigation</vt:lpstr>
      <vt:lpstr>Biogas Plant</vt:lpstr>
      <vt:lpstr>Diapositiva 18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Laura</dc:creator>
  <cp:lastModifiedBy>Administrator</cp:lastModifiedBy>
  <cp:revision>23</cp:revision>
  <dcterms:created xsi:type="dcterms:W3CDTF">2014-01-26T17:42:16Z</dcterms:created>
  <dcterms:modified xsi:type="dcterms:W3CDTF">2014-06-08T14:33:09Z</dcterms:modified>
</cp:coreProperties>
</file>